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sldIdLst>
    <p:sldId id="256" r:id="rId2"/>
    <p:sldId id="408" r:id="rId3"/>
    <p:sldId id="369" r:id="rId4"/>
    <p:sldId id="367" r:id="rId5"/>
    <p:sldId id="368" r:id="rId6"/>
    <p:sldId id="402" r:id="rId7"/>
    <p:sldId id="404" r:id="rId8"/>
    <p:sldId id="406" r:id="rId9"/>
    <p:sldId id="409" r:id="rId10"/>
    <p:sldId id="377" r:id="rId11"/>
    <p:sldId id="397" r:id="rId12"/>
    <p:sldId id="415" r:id="rId13"/>
    <p:sldId id="436" r:id="rId14"/>
    <p:sldId id="392" r:id="rId15"/>
    <p:sldId id="376" r:id="rId16"/>
    <p:sldId id="266" r:id="rId17"/>
    <p:sldId id="300" r:id="rId18"/>
    <p:sldId id="301" r:id="rId19"/>
    <p:sldId id="269" r:id="rId20"/>
    <p:sldId id="298" r:id="rId21"/>
    <p:sldId id="302" r:id="rId22"/>
    <p:sldId id="303" r:id="rId23"/>
    <p:sldId id="268" r:id="rId24"/>
    <p:sldId id="308" r:id="rId25"/>
    <p:sldId id="413" r:id="rId26"/>
    <p:sldId id="395" r:id="rId27"/>
    <p:sldId id="421" r:id="rId28"/>
    <p:sldId id="414" r:id="rId29"/>
    <p:sldId id="378" r:id="rId30"/>
    <p:sldId id="410" r:id="rId31"/>
    <p:sldId id="312" r:id="rId32"/>
    <p:sldId id="430" r:id="rId33"/>
    <p:sldId id="274" r:id="rId34"/>
    <p:sldId id="316" r:id="rId35"/>
    <p:sldId id="351" r:id="rId36"/>
    <p:sldId id="275" r:id="rId37"/>
    <p:sldId id="318" r:id="rId38"/>
    <p:sldId id="352" r:id="rId39"/>
    <p:sldId id="338" r:id="rId40"/>
    <p:sldId id="341" r:id="rId41"/>
    <p:sldId id="339" r:id="rId42"/>
    <p:sldId id="353" r:id="rId43"/>
    <p:sldId id="381" r:id="rId44"/>
    <p:sldId id="357" r:id="rId45"/>
    <p:sldId id="276" r:id="rId46"/>
    <p:sldId id="346" r:id="rId47"/>
    <p:sldId id="277" r:id="rId48"/>
    <p:sldId id="411" r:id="rId49"/>
    <p:sldId id="279" r:id="rId50"/>
    <p:sldId id="399" r:id="rId51"/>
    <p:sldId id="416" r:id="rId52"/>
    <p:sldId id="393" r:id="rId53"/>
    <p:sldId id="280" r:id="rId54"/>
    <p:sldId id="407" r:id="rId55"/>
    <p:sldId id="281" r:id="rId56"/>
    <p:sldId id="320" r:id="rId57"/>
    <p:sldId id="382" r:id="rId58"/>
    <p:sldId id="387" r:id="rId59"/>
    <p:sldId id="322" r:id="rId60"/>
    <p:sldId id="323" r:id="rId61"/>
    <p:sldId id="282" r:id="rId62"/>
    <p:sldId id="324" r:id="rId63"/>
    <p:sldId id="283" r:id="rId64"/>
    <p:sldId id="417" r:id="rId65"/>
    <p:sldId id="284" r:id="rId66"/>
    <p:sldId id="418" r:id="rId67"/>
    <p:sldId id="412" r:id="rId68"/>
    <p:sldId id="359" r:id="rId69"/>
    <p:sldId id="400" r:id="rId70"/>
    <p:sldId id="423" r:id="rId71"/>
    <p:sldId id="440" r:id="rId72"/>
    <p:sldId id="394" r:id="rId73"/>
    <p:sldId id="289" r:id="rId74"/>
    <p:sldId id="328" r:id="rId75"/>
    <p:sldId id="330" r:id="rId76"/>
    <p:sldId id="329" r:id="rId77"/>
    <p:sldId id="333" r:id="rId78"/>
    <p:sldId id="444" r:id="rId79"/>
    <p:sldId id="361" r:id="rId80"/>
    <p:sldId id="425" r:id="rId81"/>
    <p:sldId id="426" r:id="rId82"/>
    <p:sldId id="439" r:id="rId83"/>
    <p:sldId id="428" r:id="rId84"/>
    <p:sldId id="441" r:id="rId85"/>
    <p:sldId id="442" r:id="rId86"/>
    <p:sldId id="443" r:id="rId87"/>
    <p:sldId id="271" r:id="rId88"/>
    <p:sldId id="259" r:id="rId89"/>
    <p:sldId id="365" r:id="rId90"/>
    <p:sldId id="257" r:id="rId91"/>
    <p:sldId id="364" r:id="rId92"/>
    <p:sldId id="260" r:id="rId93"/>
    <p:sldId id="261" r:id="rId94"/>
    <p:sldId id="262" r:id="rId95"/>
    <p:sldId id="347" r:id="rId96"/>
    <p:sldId id="348" r:id="rId97"/>
    <p:sldId id="349" r:id="rId98"/>
    <p:sldId id="350" r:id="rId99"/>
    <p:sldId id="265" r:id="rId100"/>
    <p:sldId id="371" r:id="rId101"/>
    <p:sldId id="299" r:id="rId102"/>
    <p:sldId id="372" r:id="rId103"/>
    <p:sldId id="304" r:id="rId104"/>
    <p:sldId id="309" r:id="rId105"/>
    <p:sldId id="270" r:id="rId106"/>
    <p:sldId id="379" r:id="rId107"/>
    <p:sldId id="380" r:id="rId108"/>
    <p:sldId id="340" r:id="rId109"/>
    <p:sldId id="342" r:id="rId110"/>
    <p:sldId id="354" r:id="rId111"/>
    <p:sldId id="355" r:id="rId112"/>
    <p:sldId id="356" r:id="rId113"/>
    <p:sldId id="433" r:id="rId114"/>
    <p:sldId id="321" r:id="rId115"/>
    <p:sldId id="375" r:id="rId116"/>
    <p:sldId id="435" r:id="rId117"/>
    <p:sldId id="383" r:id="rId118"/>
    <p:sldId id="326" r:id="rId119"/>
    <p:sldId id="384" r:id="rId120"/>
    <p:sldId id="288" r:id="rId121"/>
    <p:sldId id="327" r:id="rId122"/>
    <p:sldId id="290" r:id="rId123"/>
    <p:sldId id="424" r:id="rId124"/>
    <p:sldId id="385" r:id="rId125"/>
    <p:sldId id="296" r:id="rId126"/>
    <p:sldId id="334" r:id="rId127"/>
    <p:sldId id="335" r:id="rId128"/>
    <p:sldId id="336" r:id="rId129"/>
    <p:sldId id="388" r:id="rId130"/>
    <p:sldId id="297" r:id="rId131"/>
    <p:sldId id="337" r:id="rId132"/>
    <p:sldId id="258" r:id="rId133"/>
    <p:sldId id="264" r:id="rId134"/>
    <p:sldId id="272" r:id="rId135"/>
    <p:sldId id="278" r:id="rId136"/>
    <p:sldId id="286" r:id="rId137"/>
    <p:sldId id="294" r:id="rId138"/>
    <p:sldId id="370" r:id="rId139"/>
    <p:sldId id="373" r:id="rId140"/>
    <p:sldId id="374" r:id="rId141"/>
    <p:sldId id="332" r:id="rId142"/>
    <p:sldId id="331" r:id="rId143"/>
    <p:sldId id="291" r:id="rId144"/>
    <p:sldId id="295" r:id="rId145"/>
    <p:sldId id="389" r:id="rId146"/>
    <p:sldId id="390" r:id="rId147"/>
  </p:sldIdLst>
  <p:sldSz cx="9144000" cy="6858000" type="screen4x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Lst>
        </p14:section>
        <p14:section name="Chapter 1" id="{31B51853-4CB4-4770-8041-76C2A7B8B46E}">
          <p14:sldIdLst>
            <p14:sldId id="408"/>
            <p14:sldId id="369"/>
            <p14:sldId id="367"/>
            <p14:sldId id="368"/>
            <p14:sldId id="402"/>
            <p14:sldId id="404"/>
            <p14:sldId id="406"/>
          </p14:sldIdLst>
        </p14:section>
        <p14:section name="Chapter 2" id="{C915B1D8-E35C-47C1-9154-ECCD3710E44F}">
          <p14:sldIdLst>
            <p14:sldId id="409"/>
            <p14:sldId id="377"/>
            <p14:sldId id="397"/>
            <p14:sldId id="415"/>
            <p14:sldId id="436"/>
            <p14:sldId id="392"/>
            <p14:sldId id="376"/>
            <p14:sldId id="266"/>
            <p14:sldId id="300"/>
            <p14:sldId id="301"/>
            <p14:sldId id="269"/>
            <p14:sldId id="298"/>
            <p14:sldId id="302"/>
            <p14:sldId id="303"/>
            <p14:sldId id="268"/>
            <p14:sldId id="308"/>
            <p14:sldId id="413"/>
            <p14:sldId id="395"/>
            <p14:sldId id="421"/>
            <p14:sldId id="414"/>
            <p14:sldId id="378"/>
          </p14:sldIdLst>
        </p14:section>
        <p14:section name="Chapter 3" id="{1698313F-E9EC-4B67-8906-ECC9BE531A7F}">
          <p14:sldIdLst>
            <p14:sldId id="410"/>
            <p14:sldId id="312"/>
            <p14:sldId id="430"/>
            <p14:sldId id="274"/>
            <p14:sldId id="316"/>
            <p14:sldId id="351"/>
            <p14:sldId id="275"/>
            <p14:sldId id="318"/>
            <p14:sldId id="352"/>
            <p14:sldId id="338"/>
            <p14:sldId id="341"/>
            <p14:sldId id="339"/>
            <p14:sldId id="353"/>
            <p14:sldId id="381"/>
            <p14:sldId id="357"/>
            <p14:sldId id="276"/>
            <p14:sldId id="346"/>
            <p14:sldId id="277"/>
          </p14:sldIdLst>
        </p14:section>
        <p14:section name="Chapter 4" id="{34ADEB0E-6E8C-46A9-AE80-42484433AA01}">
          <p14:sldIdLst>
            <p14:sldId id="411"/>
            <p14:sldId id="279"/>
            <p14:sldId id="399"/>
            <p14:sldId id="416"/>
            <p14:sldId id="393"/>
            <p14:sldId id="280"/>
            <p14:sldId id="407"/>
            <p14:sldId id="281"/>
            <p14:sldId id="320"/>
            <p14:sldId id="382"/>
            <p14:sldId id="387"/>
            <p14:sldId id="322"/>
            <p14:sldId id="323"/>
            <p14:sldId id="282"/>
            <p14:sldId id="324"/>
            <p14:sldId id="283"/>
            <p14:sldId id="417"/>
            <p14:sldId id="284"/>
            <p14:sldId id="418"/>
          </p14:sldIdLst>
        </p14:section>
        <p14:section name="Chapter 5" id="{DE92A8DC-A18B-4DBB-9C5B-D383B056BD6F}">
          <p14:sldIdLst>
            <p14:sldId id="412"/>
            <p14:sldId id="359"/>
            <p14:sldId id="400"/>
            <p14:sldId id="423"/>
            <p14:sldId id="440"/>
            <p14:sldId id="394"/>
            <p14:sldId id="289"/>
            <p14:sldId id="328"/>
            <p14:sldId id="330"/>
            <p14:sldId id="329"/>
            <p14:sldId id="333"/>
            <p14:sldId id="444"/>
            <p14:sldId id="361"/>
            <p14:sldId id="425"/>
            <p14:sldId id="426"/>
          </p14:sldIdLst>
        </p14:section>
        <p14:section name="Chapter 6" id="{2FA93C15-F079-44B8-823E-7A0DFAAE4CD1}">
          <p14:sldIdLst>
            <p14:sldId id="439"/>
            <p14:sldId id="428"/>
            <p14:sldId id="441"/>
            <p14:sldId id="442"/>
            <p14:sldId id="443"/>
            <p14:sldId id="271"/>
          </p14:sldIdLst>
        </p14:section>
        <p14:section name="弃用" id="{A80748C5-03FE-4B84-859E-8CCC1E360080}">
          <p14:sldIdLst>
            <p14:sldId id="259"/>
            <p14:sldId id="365"/>
            <p14:sldId id="257"/>
            <p14:sldId id="364"/>
            <p14:sldId id="260"/>
            <p14:sldId id="261"/>
            <p14:sldId id="262"/>
            <p14:sldId id="347"/>
            <p14:sldId id="348"/>
            <p14:sldId id="349"/>
            <p14:sldId id="350"/>
            <p14:sldId id="265"/>
            <p14:sldId id="371"/>
            <p14:sldId id="299"/>
            <p14:sldId id="372"/>
            <p14:sldId id="304"/>
            <p14:sldId id="309"/>
            <p14:sldId id="270"/>
            <p14:sldId id="379"/>
            <p14:sldId id="380"/>
            <p14:sldId id="340"/>
            <p14:sldId id="342"/>
            <p14:sldId id="354"/>
            <p14:sldId id="355"/>
            <p14:sldId id="356"/>
            <p14:sldId id="433"/>
            <p14:sldId id="321"/>
            <p14:sldId id="375"/>
            <p14:sldId id="435"/>
            <p14:sldId id="383"/>
            <p14:sldId id="326"/>
            <p14:sldId id="384"/>
            <p14:sldId id="288"/>
            <p14:sldId id="327"/>
            <p14:sldId id="290"/>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99"/>
    <a:srgbClr val="7F7F7F"/>
    <a:srgbClr val="FF5050"/>
    <a:srgbClr val="FF7C80"/>
    <a:srgbClr val="85023E"/>
    <a:srgbClr val="FF5E36"/>
    <a:srgbClr val="FF3399"/>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1" autoAdjust="0"/>
    <p:restoredTop sz="89635" autoAdjust="0"/>
  </p:normalViewPr>
  <p:slideViewPr>
    <p:cSldViewPr snapToGrid="0">
      <p:cViewPr varScale="1">
        <p:scale>
          <a:sx n="102" d="100"/>
          <a:sy n="102" d="100"/>
        </p:scale>
        <p:origin x="12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Education</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tx1">
                  <a:lumMod val="75000"/>
                  <a:lumOff val="25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solidFill>
              <a:schemeClr val="accent4"/>
            </a:solidFill>
            <a:ln>
              <a:solidFill>
                <a:schemeClr val="bg1">
                  <a:lumMod val="50000"/>
                </a:schemeClr>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tx1">
                  <a:lumMod val="75000"/>
                  <a:lumOff val="25000"/>
                </a:schemeClr>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ltLang="zh-CN" sz="1400">
                    <a:solidFill>
                      <a:schemeClr val="tx1"/>
                    </a:solidFill>
                  </a:rPr>
                  <a:t>transit</a:t>
                </a:r>
                <a:r>
                  <a:rPr lang="en-US" altLang="zh-CN" sz="1400" baseline="0">
                    <a:solidFill>
                      <a:schemeClr val="tx1"/>
                    </a:solidFill>
                  </a:rPr>
                  <a:t> ridership (person/day)</a:t>
                </a:r>
                <a:endParaRPr lang="zh-CN" altLang="en-US" sz="1400">
                  <a:solidFill>
                    <a:schemeClr val="tx1"/>
                  </a:solidFill>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solidFill>
              <a:schemeClr val="bg1"/>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solidFill>
              <a:schemeClr val="accent4"/>
            </a:solidFill>
            <a:ln>
              <a:solidFill>
                <a:schemeClr val="tx1">
                  <a:lumMod val="75000"/>
                  <a:lumOff val="25000"/>
                </a:schemeClr>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tx1">
                  <a:lumMod val="75000"/>
                  <a:lumOff val="25000"/>
                </a:schemeClr>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sz="1800"/>
              <a:t>Land Use Constitution for each type</a:t>
            </a:r>
            <a:endParaRPr lang="zh-CN"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bar"/>
        <c:grouping val="percentStacked"/>
        <c:varyColors val="0"/>
        <c:ser>
          <c:idx val="0"/>
          <c:order val="0"/>
          <c:tx>
            <c:strRef>
              <c:f>'classification on land use'!$B$89</c:f>
              <c:strCache>
                <c:ptCount val="1"/>
                <c:pt idx="0">
                  <c:v>Low-density residence</c:v>
                </c:pt>
              </c:strCache>
            </c:strRef>
          </c:tx>
          <c:spPr>
            <a:solidFill>
              <a:schemeClr val="accent6"/>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use'!$C$89:$G$89</c:f>
              <c:numCache>
                <c:formatCode>0.00%</c:formatCode>
                <c:ptCount val="5"/>
                <c:pt idx="0">
                  <c:v>2.8504271833282597E-2</c:v>
                </c:pt>
                <c:pt idx="1">
                  <c:v>7.9899534685992174E-2</c:v>
                </c:pt>
                <c:pt idx="2">
                  <c:v>0.69225202863888113</c:v>
                </c:pt>
                <c:pt idx="3">
                  <c:v>4.4717358446829142E-2</c:v>
                </c:pt>
                <c:pt idx="4">
                  <c:v>0.15462680639501503</c:v>
                </c:pt>
              </c:numCache>
            </c:numRef>
          </c:val>
          <c:extLst>
            <c:ext xmlns:c16="http://schemas.microsoft.com/office/drawing/2014/chart" uri="{C3380CC4-5D6E-409C-BE32-E72D297353CC}">
              <c16:uniqueId val="{00000000-6967-4AA8-9F5A-92AC1D66811D}"/>
            </c:ext>
          </c:extLst>
        </c:ser>
        <c:ser>
          <c:idx val="1"/>
          <c:order val="1"/>
          <c:tx>
            <c:strRef>
              <c:f>'classification on land use'!$B$90</c:f>
              <c:strCache>
                <c:ptCount val="1"/>
                <c:pt idx="0">
                  <c:v>High-density residence</c:v>
                </c:pt>
              </c:strCache>
            </c:strRef>
          </c:tx>
          <c:spPr>
            <a:solidFill>
              <a:schemeClr val="accent4"/>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use'!$C$90:$G$90</c:f>
              <c:numCache>
                <c:formatCode>0.00%</c:formatCode>
                <c:ptCount val="5"/>
                <c:pt idx="0">
                  <c:v>5.4320420398961511E-2</c:v>
                </c:pt>
                <c:pt idx="1">
                  <c:v>4.0302558438692383E-2</c:v>
                </c:pt>
                <c:pt idx="2">
                  <c:v>0.59664555486648918</c:v>
                </c:pt>
                <c:pt idx="3">
                  <c:v>7.4697074419802112E-2</c:v>
                </c:pt>
                <c:pt idx="4">
                  <c:v>0.23403439187605479</c:v>
                </c:pt>
              </c:numCache>
            </c:numRef>
          </c:val>
          <c:extLst>
            <c:ext xmlns:c16="http://schemas.microsoft.com/office/drawing/2014/chart" uri="{C3380CC4-5D6E-409C-BE32-E72D297353CC}">
              <c16:uniqueId val="{00000001-6967-4AA8-9F5A-92AC1D66811D}"/>
            </c:ext>
          </c:extLst>
        </c:ser>
        <c:ser>
          <c:idx val="2"/>
          <c:order val="2"/>
          <c:tx>
            <c:strRef>
              <c:f>'classification on land use'!$B$91</c:f>
              <c:strCache>
                <c:ptCount val="1"/>
                <c:pt idx="0">
                  <c:v>Education</c:v>
                </c:pt>
              </c:strCache>
            </c:strRef>
          </c:tx>
          <c:spPr>
            <a:solidFill>
              <a:schemeClr val="accent5"/>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use'!$C$91:$G$91</c:f>
              <c:numCache>
                <c:formatCode>0.00%</c:formatCode>
                <c:ptCount val="5"/>
                <c:pt idx="0">
                  <c:v>6.0316297728848965E-2</c:v>
                </c:pt>
                <c:pt idx="1">
                  <c:v>5.0841940326374596E-2</c:v>
                </c:pt>
                <c:pt idx="2">
                  <c:v>0.40216925562960942</c:v>
                </c:pt>
                <c:pt idx="3">
                  <c:v>0.20709454656376383</c:v>
                </c:pt>
                <c:pt idx="4">
                  <c:v>0.2795779597514032</c:v>
                </c:pt>
              </c:numCache>
            </c:numRef>
          </c:val>
          <c:extLst>
            <c:ext xmlns:c16="http://schemas.microsoft.com/office/drawing/2014/chart" uri="{C3380CC4-5D6E-409C-BE32-E72D297353CC}">
              <c16:uniqueId val="{00000002-6967-4AA8-9F5A-92AC1D66811D}"/>
            </c:ext>
          </c:extLst>
        </c:ser>
        <c:ser>
          <c:idx val="3"/>
          <c:order val="3"/>
          <c:tx>
            <c:strRef>
              <c:f>'classification on land use'!$B$92</c:f>
              <c:strCache>
                <c:ptCount val="1"/>
                <c:pt idx="0">
                  <c:v>Downtown commerce</c:v>
                </c:pt>
              </c:strCache>
            </c:strRef>
          </c:tx>
          <c:spPr>
            <a:solidFill>
              <a:schemeClr val="accent2"/>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use'!$C$92:$G$92</c:f>
              <c:numCache>
                <c:formatCode>0.00%</c:formatCode>
                <c:ptCount val="5"/>
                <c:pt idx="0">
                  <c:v>0.38083715273764362</c:v>
                </c:pt>
                <c:pt idx="1">
                  <c:v>0.25757206517749559</c:v>
                </c:pt>
                <c:pt idx="2">
                  <c:v>0.1367833202995466</c:v>
                </c:pt>
                <c:pt idx="3">
                  <c:v>1.236302855403389E-2</c:v>
                </c:pt>
                <c:pt idx="4">
                  <c:v>0.21244443323128026</c:v>
                </c:pt>
              </c:numCache>
            </c:numRef>
          </c:val>
          <c:extLst>
            <c:ext xmlns:c16="http://schemas.microsoft.com/office/drawing/2014/chart" uri="{C3380CC4-5D6E-409C-BE32-E72D297353CC}">
              <c16:uniqueId val="{00000003-6967-4AA8-9F5A-92AC1D66811D}"/>
            </c:ext>
          </c:extLst>
        </c:ser>
        <c:ser>
          <c:idx val="4"/>
          <c:order val="4"/>
          <c:tx>
            <c:strRef>
              <c:f>'classification on land use'!$B$93</c:f>
              <c:strCache>
                <c:ptCount val="1"/>
                <c:pt idx="0">
                  <c:v>Office</c:v>
                </c:pt>
              </c:strCache>
            </c:strRef>
          </c:tx>
          <c:spPr>
            <a:solidFill>
              <a:schemeClr val="tx1">
                <a:lumMod val="50000"/>
                <a:lumOff val="50000"/>
              </a:schemeClr>
            </a:solidFill>
            <a:ln>
              <a:noFill/>
            </a:ln>
            <a:effectLst/>
          </c:spPr>
          <c:invertIfNegative val="0"/>
          <c:cat>
            <c:strRef>
              <c:f>'classification on land use'!$C$88:$G$88</c:f>
              <c:strCache>
                <c:ptCount val="5"/>
                <c:pt idx="0">
                  <c:v>Office</c:v>
                </c:pt>
                <c:pt idx="1">
                  <c:v>Commerce</c:v>
                </c:pt>
                <c:pt idx="2">
                  <c:v>Residence</c:v>
                </c:pt>
                <c:pt idx="3">
                  <c:v>Education</c:v>
                </c:pt>
                <c:pt idx="4">
                  <c:v>Other</c:v>
                </c:pt>
              </c:strCache>
            </c:strRef>
          </c:cat>
          <c:val>
            <c:numRef>
              <c:f>'classification on land use'!$C$93:$G$93</c:f>
              <c:numCache>
                <c:formatCode>0.00%</c:formatCode>
                <c:ptCount val="5"/>
                <c:pt idx="0">
                  <c:v>0.27481836401964993</c:v>
                </c:pt>
                <c:pt idx="1">
                  <c:v>0.14200596303359431</c:v>
                </c:pt>
                <c:pt idx="2">
                  <c:v>0.27094896967443904</c:v>
                </c:pt>
                <c:pt idx="3">
                  <c:v>3.0956173266151549E-2</c:v>
                </c:pt>
                <c:pt idx="4">
                  <c:v>0.2812705300061652</c:v>
                </c:pt>
              </c:numCache>
            </c:numRef>
          </c:val>
          <c:extLst>
            <c:ext xmlns:c16="http://schemas.microsoft.com/office/drawing/2014/chart" uri="{C3380CC4-5D6E-409C-BE32-E72D297353CC}">
              <c16:uniqueId val="{00000004-6967-4AA8-9F5A-92AC1D66811D}"/>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522125945065209"/>
          <c:y val="0.80799726721333831"/>
          <c:w val="0.769557464470769"/>
          <c:h val="0.192002732786661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400"/>
              <a:t>Commerce</a:t>
            </a:r>
            <a:endParaRPr lang="zh-CN"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Airport</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Sheet2!$A$9:$B$9</c:f>
              <c:strCache>
                <c:ptCount val="2"/>
                <c:pt idx="0">
                  <c:v>Airport</c:v>
                </c:pt>
                <c:pt idx="1">
                  <c:v>空港</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Sheet2!$C$9:$J$9</c:f>
              <c:numCache>
                <c:formatCode>General</c:formatCode>
                <c:ptCount val="8"/>
                <c:pt idx="0">
                  <c:v>0.97</c:v>
                </c:pt>
                <c:pt idx="1">
                  <c:v>1.03</c:v>
                </c:pt>
                <c:pt idx="2">
                  <c:v>0.99</c:v>
                </c:pt>
                <c:pt idx="3">
                  <c:v>0.99</c:v>
                </c:pt>
                <c:pt idx="4">
                  <c:v>1.03</c:v>
                </c:pt>
                <c:pt idx="5">
                  <c:v>0.92</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6BF-4436-8CF4-741EAE6976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atin typeface="Helvetica" panose="020B0604020202020204" pitchFamily="34" charset="0"/>
                <a:cs typeface="Helvetica" panose="020B0604020202020204" pitchFamily="34" charset="0"/>
              </a:rPr>
              <a:t>Low-density residence </a:t>
            </a:r>
            <a:endParaRPr lang="zh-CN">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18831" cy="495029"/>
          </a:xfrm>
          <a:prstGeom prst="rect">
            <a:avLst/>
          </a:prstGeom>
        </p:spPr>
        <p:txBody>
          <a:bodyPr vert="horz" lIns="91433" tIns="45716" rIns="91433" bIns="45716" rtlCol="0"/>
          <a:lstStyle>
            <a:lvl1pPr algn="l">
              <a:defRPr sz="1200"/>
            </a:lvl1pPr>
          </a:lstStyle>
          <a:p>
            <a:endParaRPr lang="zh-CN" altLang="en-US"/>
          </a:p>
        </p:txBody>
      </p:sp>
      <p:sp>
        <p:nvSpPr>
          <p:cNvPr id="3" name="日期占位符 2"/>
          <p:cNvSpPr>
            <a:spLocks noGrp="1"/>
          </p:cNvSpPr>
          <p:nvPr>
            <p:ph type="dt" idx="1"/>
          </p:nvPr>
        </p:nvSpPr>
        <p:spPr>
          <a:xfrm>
            <a:off x="3815373" y="1"/>
            <a:ext cx="2918831" cy="495029"/>
          </a:xfrm>
          <a:prstGeom prst="rect">
            <a:avLst/>
          </a:prstGeom>
        </p:spPr>
        <p:txBody>
          <a:bodyPr vert="horz" lIns="91433" tIns="45716" rIns="91433" bIns="45716" rtlCol="0"/>
          <a:lstStyle>
            <a:lvl1pPr algn="r">
              <a:defRPr sz="1200"/>
            </a:lvl1pPr>
          </a:lstStyle>
          <a:p>
            <a:fld id="{8E494AD7-B486-4DCC-9838-9E3747E3BF24}"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1147763" y="1231900"/>
            <a:ext cx="4440237" cy="3330575"/>
          </a:xfrm>
          <a:prstGeom prst="rect">
            <a:avLst/>
          </a:prstGeom>
          <a:noFill/>
          <a:ln w="12700">
            <a:solidFill>
              <a:prstClr val="black"/>
            </a:solidFill>
          </a:ln>
        </p:spPr>
        <p:txBody>
          <a:bodyPr vert="horz" lIns="91433" tIns="45716" rIns="91433" bIns="45716" rtlCol="0" anchor="ctr"/>
          <a:lstStyle/>
          <a:p>
            <a:endParaRPr lang="zh-CN" altLang="en-US"/>
          </a:p>
        </p:txBody>
      </p:sp>
      <p:sp>
        <p:nvSpPr>
          <p:cNvPr id="5" name="备注占位符 4"/>
          <p:cNvSpPr>
            <a:spLocks noGrp="1"/>
          </p:cNvSpPr>
          <p:nvPr>
            <p:ph type="body" sz="quarter" idx="3"/>
          </p:nvPr>
        </p:nvSpPr>
        <p:spPr>
          <a:xfrm>
            <a:off x="673577" y="4748165"/>
            <a:ext cx="5388610" cy="3884861"/>
          </a:xfrm>
          <a:prstGeom prst="rect">
            <a:avLst/>
          </a:prstGeom>
        </p:spPr>
        <p:txBody>
          <a:bodyPr vert="horz" lIns="91433" tIns="45716" rIns="91433" bIns="45716"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7"/>
            <a:ext cx="2918831" cy="495028"/>
          </a:xfrm>
          <a:prstGeom prst="rect">
            <a:avLst/>
          </a:prstGeom>
        </p:spPr>
        <p:txBody>
          <a:bodyPr vert="horz" lIns="91433" tIns="45716" rIns="91433" bIns="4571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7"/>
            <a:ext cx="2918831" cy="495028"/>
          </a:xfrm>
          <a:prstGeom prst="rect">
            <a:avLst/>
          </a:prstGeom>
        </p:spPr>
        <p:txBody>
          <a:bodyPr vert="horz" lIns="91433" tIns="45716" rIns="91433" bIns="45716" rtlCol="0" anchor="b"/>
          <a:lstStyle>
            <a:lvl1pPr algn="r">
              <a:defRPr sz="12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Chen Qi, the doctor candidate from Zhao laboratory. </a:t>
            </a:r>
          </a:p>
          <a:p>
            <a:endParaRPr lang="en-US" altLang="zh-CN" dirty="0"/>
          </a:p>
          <a:p>
            <a:r>
              <a:rPr lang="en-US" altLang="zh-CN" dirty="0"/>
              <a:t>The title of my dissertation is Research on Determinants of Rail Transit Ridership. </a:t>
            </a:r>
          </a:p>
          <a:p>
            <a:endParaRPr lang="en-US" altLang="zh-CN" dirty="0"/>
          </a:p>
          <a:p>
            <a:r>
              <a:rPr lang="en-US" altLang="zh-CN" dirty="0"/>
              <a:t>Now I will give my presentation.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14324">
              <a:defRPr/>
            </a:pPr>
            <a:r>
              <a:rPr lang="en-US" altLang="zh-CN" dirty="0"/>
              <a:t>This research mainly focuses on Identifying the correlation between walking duration to stations and the probability of accepting this walking duration.</a:t>
            </a:r>
          </a:p>
          <a:p>
            <a:pPr defTabSz="914324">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research flow of this study. </a:t>
            </a:r>
          </a:p>
          <a:p>
            <a:pPr defTabSz="914324">
              <a:defRPr/>
            </a:pPr>
            <a:endParaRPr lang="en-US" altLang="zh-CN" dirty="0"/>
          </a:p>
          <a:p>
            <a:pPr defTabSz="914324">
              <a:defRPr/>
            </a:pPr>
            <a:r>
              <a:rPr lang="en-US" altLang="zh-CN" dirty="0"/>
              <a:t>First, I will construct the index framework, and then convert this realistic issue into a mathematical problem. </a:t>
            </a:r>
          </a:p>
          <a:p>
            <a:pPr defTabSz="914324">
              <a:defRPr/>
            </a:pPr>
            <a:endParaRPr lang="en-US" altLang="zh-CN" dirty="0"/>
          </a:p>
          <a:p>
            <a:pPr defTabSz="914324">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chapter 5, the main work of this study includes two parts, Defined the “connectivity” between station and station. The influence of land use on the connectivity was estimated.</a:t>
            </a:r>
          </a:p>
          <a:p>
            <a:pPr defTabSz="914324">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14324">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132</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138</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base of interpreting the problems in this research topic, the research object in this study is carried out.</a:t>
            </a:r>
          </a:p>
          <a:p>
            <a:endParaRPr lang="en-US" altLang="zh-CN" dirty="0"/>
          </a:p>
          <a:p>
            <a:r>
              <a:rPr lang="en-US" altLang="zh-CN" dirty="0"/>
              <a:t>The dependent variable is the probability of accepting the given threshold of walking duration </a:t>
            </a:r>
          </a:p>
          <a:p>
            <a:pPr defTabSz="914324">
              <a:defRPr/>
            </a:pPr>
            <a:endParaRPr lang="en-US" altLang="zh-CN" dirty="0"/>
          </a:p>
          <a:p>
            <a:pPr defTabSz="914324">
              <a:defRPr/>
            </a:pPr>
            <a:r>
              <a:rPr lang="en-US" altLang="zh-CN" dirty="0"/>
              <a:t>The explanatory variables are passengers’ behaviors including </a:t>
            </a:r>
            <a:r>
              <a:rPr lang="en-US" altLang="zh-CN" dirty="0">
                <a:latin typeface="Helvetica" panose="020B0604020202020204" pitchFamily="34" charset="0"/>
                <a:cs typeface="Helvetica" panose="020B0604020202020204" pitchFamily="34" charset="0"/>
              </a:rPr>
              <a:t>Personal socio-demographic characteristics, some other personal attributes, and also the trip chain information.</a:t>
            </a:r>
          </a:p>
          <a:p>
            <a:pPr defTabSz="914324">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Chapter 4 aims to answer the second question that I proposed at the very beginning</a:t>
            </a:r>
          </a:p>
          <a:p>
            <a:pPr defTabSz="914324">
              <a:defRPr/>
            </a:pPr>
            <a:endParaRPr lang="en-US" altLang="zh-CN" dirty="0"/>
          </a:p>
          <a:p>
            <a:pPr defTabSz="914324">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methods, I’m going to give an overview of the study case and dataset in this study. </a:t>
            </a:r>
          </a:p>
          <a:p>
            <a:endParaRPr lang="en-US" altLang="zh-CN" dirty="0"/>
          </a:p>
          <a:p>
            <a:r>
              <a:rPr lang="en-US" altLang="zh-CN" dirty="0"/>
              <a:t>The study case is the rail transit stations in Fukuoka, there are 78 stations in total, including JR Kyushu, Fukuoka subway, and West Japan Railway. </a:t>
            </a:r>
          </a:p>
          <a:p>
            <a:endParaRPr lang="en-US" altLang="zh-CN" dirty="0"/>
          </a:p>
          <a:p>
            <a:r>
              <a:rPr lang="en-US" altLang="zh-CN" dirty="0"/>
              <a:t>The main data source used in this study is from the 4</a:t>
            </a:r>
            <a:r>
              <a:rPr lang="en-US" altLang="zh-CN" baseline="30000" dirty="0"/>
              <a:t>th</a:t>
            </a:r>
            <a:r>
              <a:rPr lang="en-US" altLang="zh-CN" dirty="0"/>
              <a:t> nationwide person trip survey, mainly including the information about trip chaining behavior and some socio-demographic attributes.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original data covers all the main cities in Kitakyushu.</a:t>
            </a:r>
          </a:p>
          <a:p>
            <a:endParaRPr lang="en-US" altLang="zh-CN" dirty="0"/>
          </a:p>
          <a:p>
            <a:r>
              <a:rPr lang="en-US" altLang="zh-CN" dirty="0"/>
              <a:t>I set the filter with city area of Fukuoka, rail transit trip chain, without null record,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621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data description. The left part is the age distribution of passengers. </a:t>
            </a:r>
          </a:p>
          <a:p>
            <a:endParaRPr lang="en-US" altLang="zh-CN" dirty="0"/>
          </a:p>
          <a:p>
            <a:r>
              <a:rPr lang="en-US" altLang="zh-CN" dirty="0"/>
              <a:t>As we can see in this figure, the passengers aged between 25-55 who are still at production age account for the majority.</a:t>
            </a:r>
          </a:p>
          <a:p>
            <a:endParaRPr lang="en-US" altLang="zh-CN" dirty="0"/>
          </a:p>
          <a:p>
            <a:r>
              <a:rPr lang="en-US" altLang="zh-CN" dirty="0"/>
              <a:t>The right part is the distribution of walking duration, we can clearly see 3 peak values in this figure, they are 5, 10, 15 minutes, respectively. </a:t>
            </a:r>
          </a:p>
          <a:p>
            <a:endParaRPr lang="en-US" altLang="zh-CN" dirty="0"/>
          </a:p>
          <a:p>
            <a:r>
              <a:rPr lang="en-US" altLang="zh-CN" dirty="0"/>
              <a:t>Here are some reasons for this result. That is if people were asked some questions about details like how much did you spend, how long did you take, for such kinds of questions, people tend to reply a looser answer, some general number like 5, 10, or something. </a:t>
            </a:r>
          </a:p>
          <a:p>
            <a:endParaRPr lang="en-US" altLang="zh-CN" dirty="0"/>
          </a:p>
          <a:p>
            <a:r>
              <a:rPr lang="en-US" altLang="zh-CN" dirty="0"/>
              <a:t>This is also considered as one of the reasons that using the continuous value of walking duration cannot get a good result.</a:t>
            </a:r>
          </a:p>
          <a:p>
            <a:endParaRPr lang="en-US" altLang="zh-CN" dirty="0"/>
          </a:p>
          <a:p>
            <a:r>
              <a:rPr lang="en-US" altLang="zh-CN" dirty="0"/>
              <a:t>In this study, since this research investigate the threshold of walking duration, even the obtained loose answer can be viewed that the passenger has accepted. </a:t>
            </a:r>
          </a:p>
          <a:p>
            <a:endParaRPr lang="en-US" altLang="zh-CN" dirty="0"/>
          </a:p>
          <a:p>
            <a:r>
              <a:rPr lang="en-US" altLang="zh-CN" dirty="0"/>
              <a:t>We can thing that the peak values will not cause anomaly in this study.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2108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There has been a lot of studies on the relationship between walking duration and personal attributes, however, the problem of walking duration is not well solved. </a:t>
                </a:r>
              </a:p>
              <a:p>
                <a:endParaRPr lang="en-US" altLang="zh-CN" dirty="0"/>
              </a:p>
              <a:p>
                <a:r>
                  <a:rPr lang="en-US" altLang="zh-CN" dirty="0"/>
                  <a:t>So, at</a:t>
                </a:r>
                <a:r>
                  <a:rPr lang="en-US" altLang="zh-CN" baseline="0" dirty="0"/>
                  <a:t> first,</a:t>
                </a:r>
                <a:r>
                  <a:rPr lang="en-US" altLang="zh-CN" dirty="0"/>
                  <a:t> I’m going to give an example to explain what I want to do in this research. </a:t>
                </a:r>
              </a:p>
              <a:p>
                <a:endParaRPr lang="en-US" altLang="zh-CN" dirty="0"/>
              </a:p>
              <a:p>
                <a:r>
                  <a:rPr lang="en-US" altLang="zh-CN" dirty="0"/>
                  <a:t>Think about a people who has the attributes like this, we suppose he can accept a walking duration less than 8 minutes</a:t>
                </a:r>
                <a:r>
                  <a:rPr lang="en-US" altLang="zh-CN" baseline="0" dirty="0"/>
                  <a:t> for accessing transit stations. </a:t>
                </a:r>
              </a:p>
              <a:p>
                <a:endParaRPr lang="en-US" altLang="zh-CN" baseline="0" dirty="0"/>
              </a:p>
              <a:p>
                <a:r>
                  <a:rPr lang="en-US" altLang="zh-CN" baseline="0" dirty="0"/>
                  <a:t>But if it is reflected in a person trip survey, it will be like  “I walked 6 minutes to the station”. Obviously, it cannot represent how long he are willing to walk to stations.</a:t>
                </a:r>
              </a:p>
            </p:txBody>
          </p:sp>
        </mc:Choice>
        <mc:Fallback xmlns="">
          <p:sp>
            <p:nvSpPr>
              <p:cNvPr id="3" name="备注占位符 2"/>
              <p:cNvSpPr>
                <a:spLocks noGrp="1"/>
              </p:cNvSpPr>
              <p:nvPr>
                <p:ph type="body" idx="1"/>
              </p:nvPr>
            </p:nvSpPr>
            <p:spPr/>
            <p:txBody>
              <a:bodyPr/>
              <a:lstStyle/>
              <a:p>
                <a:r>
                  <a:rPr lang="en-US" altLang="zh-CN" dirty="0"/>
                  <a:t>Here I will give an example to explain what I want to do in this research. There has been a lot of studies on the relationship between walking duration and personal attributes, however, a common problem is still not well addressed. Think about a people who has the attributes like this, </a:t>
                </a:r>
                <a:r>
                  <a:rPr lang="en-US" altLang="zh-CN" i="0">
                    <a:latin typeface="Cambria Math" panose="02040503050406030204" pitchFamily="18" charset="0"/>
                  </a:rPr>
                  <a:t>(</a:t>
                </a:r>
                <a:r>
                  <a:rPr lang="en-US" altLang="zh-CN" b="0" i="0">
                    <a:latin typeface="Cambria Math" panose="02040503050406030204" pitchFamily="18" charset="0"/>
                  </a:rPr>
                  <a:t>𝑀𝑎𝑙𝑒,  25 𝑦𝑒𝑎𝑟𝑠 𝑜𝑙𝑑,  𝑠𝑡𝑢𝑑𝑒𝑛𝑡,  𝑝𝑒𝑎𝑘 ℎ𝑜𝑢𝑟,  𝑔𝑜 𝑡𝑜 𝑠𝑐ℎ𝑜𝑜𝑙)</a:t>
                </a:r>
                <a:r>
                  <a:rPr lang="en-US" altLang="zh-CN" dirty="0"/>
                  <a:t>, we suppose a people like him can accept a walking duration less than 8 minutes</a:t>
                </a:r>
                <a:r>
                  <a:rPr lang="en-US" altLang="zh-CN" baseline="0" dirty="0"/>
                  <a:t> for accessing transit stations. But if it is reflected in a person trip survey, it may be that “I walked 6 minutes to the station”. Sometimes the passengers even cannot give a clear answer that how long he would like to walk to transit stations. Here the deviation is appeared.</a:t>
                </a:r>
                <a:endParaRPr lang="zh-CN" altLang="en-US" dirty="0"/>
              </a:p>
            </p:txBody>
          </p:sp>
        </mc:Fallback>
      </mc:AlternateContent>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change the description to a mathematical way. </a:t>
            </a:r>
          </a:p>
          <a:p>
            <a:endParaRPr lang="en-US" altLang="zh-CN" dirty="0"/>
          </a:p>
          <a:p>
            <a:r>
              <a:rPr lang="en-US" altLang="zh-CN" dirty="0"/>
              <a:t>According to the previous research, walking duration to transit station should have a relationship with personal attributes. </a:t>
            </a:r>
          </a:p>
          <a:p>
            <a:endParaRPr lang="en-US" altLang="zh-CN" dirty="0"/>
          </a:p>
          <a:p>
            <a:r>
              <a:rPr lang="en-US" altLang="zh-CN" dirty="0"/>
              <a:t>The general expression should be like this. The walking duration is a function of personal attributes.</a:t>
            </a:r>
          </a:p>
          <a:p>
            <a:endParaRPr lang="en-US" altLang="zh-CN" dirty="0"/>
          </a:p>
          <a:p>
            <a:r>
              <a:rPr lang="en-US" altLang="zh-CN" dirty="0"/>
              <a:t>However, the walking duration obtained from questionnaire is just a reflection of walking duration from the departure to the station. It should not have relationship with personal attributes.</a:t>
            </a:r>
          </a:p>
          <a:p>
            <a:endParaRPr lang="en-US" altLang="zh-CN" dirty="0"/>
          </a:p>
          <a:p>
            <a:r>
              <a:rPr lang="en-US" altLang="zh-CN" dirty="0"/>
              <a:t>But, as we know, the personal attributes should have influence on the travel behaviors including the walking duration to stations. In fact, what the personal attributes can influence is the acceptable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373581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Then I’m going to explain the methods. </a:t>
            </a:r>
          </a:p>
          <a:p>
            <a:pPr defTabSz="914324">
              <a:defRPr/>
            </a:pPr>
            <a:endParaRPr lang="en-US" altLang="zh-CN" dirty="0"/>
          </a:p>
          <a:p>
            <a:pPr defTabSz="914324">
              <a:defRPr/>
            </a:pPr>
            <a:r>
              <a:rPr lang="en-US" altLang="zh-CN" dirty="0"/>
              <a:t>Firstly, An important assumption is necessary in this research. </a:t>
            </a:r>
          </a:p>
          <a:p>
            <a:pPr defTabSz="914324">
              <a:defRPr/>
            </a:pPr>
            <a:endParaRPr lang="en-US" altLang="zh-CN" dirty="0"/>
          </a:p>
          <a:p>
            <a:pPr defTabSz="914324">
              <a:defRPr/>
            </a:pPr>
            <a:r>
              <a:rPr lang="en-US" altLang="zh-CN" dirty="0"/>
              <a:t>Think about an example, as shown in this figure, we assume two groups of passengers, the passengers in each group have the same characteristics in personal characteristics, but group 1 is different from group 2. </a:t>
            </a:r>
          </a:p>
          <a:p>
            <a:pPr defTabSz="914324">
              <a:defRPr/>
            </a:pPr>
            <a:endParaRPr lang="en-US" altLang="zh-CN" dirty="0"/>
          </a:p>
          <a:p>
            <a:pPr defTabSz="914324">
              <a:defRPr/>
            </a:pPr>
            <a:r>
              <a:rPr lang="en-US" altLang="zh-CN" dirty="0"/>
              <a:t>The passengers in the two groups may have different preference of walking duration. </a:t>
            </a:r>
          </a:p>
          <a:p>
            <a:pPr defTabSz="914324">
              <a:defRPr/>
            </a:pPr>
            <a:endParaRPr lang="en-US" altLang="zh-CN" dirty="0"/>
          </a:p>
          <a:p>
            <a:pPr defTabSz="914324">
              <a:defRPr/>
            </a:pPr>
            <a:r>
              <a:rPr lang="en-US" altLang="zh-CN" dirty="0"/>
              <a:t>Now we give the assumption that the </a:t>
            </a:r>
            <a:r>
              <a:rPr lang="en-US" altLang="zh-CN" dirty="0">
                <a:latin typeface="Helvetica" panose="020B0604020202020204" pitchFamily="34" charset="0"/>
                <a:cs typeface="Helvetica" panose="020B0604020202020204" pitchFamily="34" charset="0"/>
              </a:rPr>
              <a:t>distribution of walking duration with the </a:t>
            </a:r>
            <a:r>
              <a:rPr lang="en-US" altLang="zh-CN" dirty="0">
                <a:solidFill>
                  <a:srgbClr val="FF3300"/>
                </a:solidFill>
                <a:latin typeface="Helvetica" panose="020B0604020202020204" pitchFamily="34" charset="0"/>
                <a:cs typeface="Helvetica" panose="020B0604020202020204" pitchFamily="34" charset="0"/>
              </a:rPr>
              <a:t>same personal attributes should </a:t>
            </a:r>
            <a:r>
              <a:rPr lang="en-US" altLang="zh-CN" dirty="0">
                <a:latin typeface="Helvetica" panose="020B0604020202020204" pitchFamily="34" charset="0"/>
                <a:cs typeface="Helvetica" panose="020B0604020202020204" pitchFamily="34" charset="0"/>
              </a:rPr>
              <a:t>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 </a:t>
            </a:r>
          </a:p>
          <a:p>
            <a:pPr defTabSz="914324">
              <a:defRPr/>
            </a:pPr>
            <a:endParaRPr lang="en-US" altLang="zh-CN" dirty="0">
              <a:latin typeface="Helvetica" panose="020B0604020202020204" pitchFamily="34" charset="0"/>
              <a:cs typeface="Helvetica" panose="020B0604020202020204" pitchFamily="34" charset="0"/>
            </a:endParaRPr>
          </a:p>
          <a:p>
            <a:pPr defTabSz="914324">
              <a:defRPr/>
            </a:pPr>
            <a:r>
              <a:rPr lang="en-US" altLang="zh-CN" dirty="0">
                <a:latin typeface="Helvetica" panose="020B0604020202020204" pitchFamily="34" charset="0"/>
                <a:cs typeface="Helvetica" panose="020B0604020202020204" pitchFamily="34" charset="0"/>
              </a:rPr>
              <a:t>If the survey result obtained from the questionnaire showed group 1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 </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As expressed in this figure, if investigating the threshold of 6 minutes, 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p>
          <a:p>
            <a:pPr defTabSz="914324">
              <a:defRPr/>
            </a:pP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2342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the abstract model for this problem. </a:t>
            </a:r>
          </a:p>
          <a:p>
            <a:endParaRPr lang="en-US" altLang="zh-CN" dirty="0"/>
          </a:p>
          <a:p>
            <a:r>
              <a:rPr lang="en-US" altLang="zh-CN" dirty="0"/>
              <a:t>Different from that in previous studies, the dependent variable is the probability of accepting or not at the threshold of y minutes. </a:t>
            </a:r>
          </a:p>
          <a:p>
            <a:endParaRPr lang="en-US" altLang="zh-CN" dirty="0"/>
          </a:p>
          <a:p>
            <a:r>
              <a:rPr lang="en-US" altLang="zh-CN" dirty="0"/>
              <a:t>Note it, the investigated walking duration is not a continuous value but some specific thresholds.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a:p>
        </p:txBody>
      </p:sp>
    </p:spTree>
    <p:extLst>
      <p:ext uri="{BB962C8B-B14F-4D97-AF65-F5344CB8AC3E}">
        <p14:creationId xmlns:p14="http://schemas.microsoft.com/office/powerpoint/2010/main" val="257046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65927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endParaRPr lang="en-US" altLang="zh-CN" dirty="0"/>
          </a:p>
          <a:p>
            <a:r>
              <a:rPr lang="en-US" altLang="zh-CN" dirty="0"/>
              <a:t>Now Fukuoka is facing a problem of reduction in public transit share. </a:t>
            </a:r>
          </a:p>
          <a:p>
            <a:endParaRPr lang="en-US" altLang="zh-CN" dirty="0"/>
          </a:p>
          <a:p>
            <a:r>
              <a:rPr lang="en-US" altLang="zh-CN" dirty="0"/>
              <a:t>The private car share rate keeps on increasing, while the rail transit share has begun to decline.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defTabSz="875538">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defTabSz="875538">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26</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28640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chapter 2.</a:t>
            </a:r>
          </a:p>
          <a:p>
            <a:endParaRPr lang="en-US" altLang="zh-CN" dirty="0"/>
          </a:p>
          <a:p>
            <a:r>
              <a:rPr lang="en-US" altLang="zh-CN" dirty="0"/>
              <a:t>The main findings of this study can be summarized into 4.</a:t>
            </a:r>
          </a:p>
          <a:p>
            <a:endParaRPr lang="en-US" altLang="zh-CN" dirty="0"/>
          </a:p>
          <a:p>
            <a:r>
              <a:rPr lang="en-US" altLang="zh-CN" dirty="0"/>
              <a:t>1. 5 minutes is a widely accepted walking duration to rail transit.</a:t>
            </a:r>
          </a:p>
          <a:p>
            <a:endParaRPr lang="en-US" altLang="zh-CN" dirty="0"/>
          </a:p>
          <a:p>
            <a:r>
              <a:rPr lang="en-US" altLang="zh-CN" dirty="0"/>
              <a:t>2. Whether accepting the 8 minutes walking duration is ambiguous in passenger’s  practical behaviors.</a:t>
            </a:r>
          </a:p>
          <a:p>
            <a:endParaRPr lang="en-US" altLang="zh-CN" dirty="0"/>
          </a:p>
          <a:p>
            <a:r>
              <a:rPr lang="en-US" altLang="zh-CN" dirty="0"/>
              <a:t>3. Passengers with the private travel purpose tend to accept the longest walking duration.</a:t>
            </a:r>
          </a:p>
          <a:p>
            <a:endParaRPr lang="en-US" altLang="zh-CN" dirty="0"/>
          </a:p>
          <a:p>
            <a:r>
              <a:rPr lang="en-US" altLang="zh-CN" dirty="0"/>
              <a:t>4. Passengers with the commuting travel purpose and during the peak hour tend to arrive at transit station as soon as possible.</a:t>
            </a:r>
          </a:p>
          <a:p>
            <a:endParaRPr lang="en-US" altLang="zh-CN" dirty="0"/>
          </a:p>
          <a:p>
            <a:r>
              <a:rPr lang="en-US" altLang="zh-CN" dirty="0"/>
              <a:t>This is the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195940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latin typeface="Times New Roman" panose="02020603050405020304" pitchFamily="18" charset="0"/>
                <a:cs typeface="Times New Roman" panose="02020603050405020304" pitchFamily="18" charset="0"/>
              </a:rPr>
              <a:t>This chapter is a preliminary study for estimating the influence on transit ridership, mainly focus on the characteristics of transit ridership and land use, also give a simple exploration on the relationship between them.</a:t>
            </a:r>
          </a:p>
          <a:p>
            <a:pPr defTabSz="914324">
              <a:defRPr/>
            </a:pPr>
            <a:endParaRPr lang="en-US" altLang="zh-CN" dirty="0">
              <a:latin typeface="Times New Roman" panose="02020603050405020304" pitchFamily="18" charset="0"/>
              <a:cs typeface="Times New Roman" panose="02020603050405020304" pitchFamily="18" charset="0"/>
            </a:endParaRPr>
          </a:p>
          <a:p>
            <a:pPr defTabSz="914324">
              <a:defRPr/>
            </a:pPr>
            <a:r>
              <a:rPr lang="en-US" altLang="zh-CN" dirty="0">
                <a:latin typeface="Times New Roman" panose="02020603050405020304" pitchFamily="18" charset="0"/>
                <a:cs typeface="Times New Roman" panose="02020603050405020304" pitchFamily="18" charset="0"/>
              </a:rPr>
              <a:t>The purposes of chapter 3 is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a:t>
            </a:r>
          </a:p>
          <a:p>
            <a:pPr defTabSz="914324">
              <a:defRPr/>
            </a:pPr>
            <a:endParaRPr lang="en-US" altLang="zh-CN" dirty="0">
              <a:latin typeface="Helvetica" panose="020B0604020202020204" pitchFamily="34" charset="0"/>
              <a:cs typeface="Helvetica" panose="020B0604020202020204" pitchFamily="34" charset="0"/>
            </a:endParaRPr>
          </a:p>
          <a:p>
            <a:pPr defTabSz="914324">
              <a:defRPr/>
            </a:pPr>
            <a:endParaRPr lang="en-US" altLang="zh-CN"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31</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overview of study case and data source. </a:t>
            </a:r>
          </a:p>
          <a:p>
            <a:endParaRPr lang="en-US" altLang="zh-CN" dirty="0"/>
          </a:p>
          <a:p>
            <a:r>
              <a:rPr lang="en-US" altLang="zh-CN" dirty="0"/>
              <a:t>This study uses the Fukuoka subway stations as the study case. </a:t>
            </a:r>
          </a:p>
          <a:p>
            <a:endParaRPr lang="en-US" altLang="zh-CN" dirty="0"/>
          </a:p>
          <a:p>
            <a:r>
              <a:rPr lang="en-US" altLang="zh-CN" dirty="0"/>
              <a:t>The main data source in this study is the subway transit ridership, statistic of population, and land use.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33</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procedure of data extraction.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110579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transit ridership characteristics. </a:t>
            </a:r>
          </a:p>
          <a:p>
            <a:endParaRPr lang="en-US" altLang="zh-CN" dirty="0"/>
          </a:p>
          <a:p>
            <a:r>
              <a:rPr lang="en-US" altLang="zh-CN" dirty="0"/>
              <a:t>This is the trends of variation in transit ridership. </a:t>
            </a:r>
          </a:p>
          <a:p>
            <a:endParaRPr lang="en-US" altLang="zh-CN" dirty="0"/>
          </a:p>
          <a:p>
            <a:r>
              <a:rPr lang="en-US" altLang="zh-CN" dirty="0"/>
              <a:t>The ridership keeps a growth trend</a:t>
            </a:r>
          </a:p>
          <a:p>
            <a:endParaRPr lang="en-US" altLang="zh-CN" dirty="0"/>
          </a:p>
          <a:p>
            <a:pPr defTabSz="875538">
              <a:defRPr/>
            </a:pPr>
            <a:r>
              <a:rPr lang="en-US" altLang="zh-CN" dirty="0"/>
              <a:t>Also we can see that there are significant differences in ridership among the three lines.</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annual growth rate of transit ridership. </a:t>
            </a:r>
          </a:p>
          <a:p>
            <a:pPr defTabSz="914324">
              <a:defRPr/>
            </a:pPr>
            <a:endParaRPr lang="en-US" altLang="zh-CN" dirty="0"/>
          </a:p>
          <a:p>
            <a:pPr defTabSz="914324">
              <a:defRPr/>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r>
              <a:rPr lang="zh-CN" altLang="en-US" dirty="0">
                <a:latin typeface="Helvetica" panose="020B0604020202020204" pitchFamily="34" charset="0"/>
                <a:cs typeface="Helvetica" panose="020B0604020202020204" pitchFamily="34" charset="0"/>
              </a:rPr>
              <a:t> </a:t>
            </a:r>
            <a:endParaRPr lang="en-US" altLang="zh-CN" dirty="0">
              <a:latin typeface="Helvetica" panose="020B0604020202020204" pitchFamily="34" charset="0"/>
              <a:cs typeface="Helvetica" panose="020B0604020202020204" pitchFamily="34" charset="0"/>
            </a:endParaRPr>
          </a:p>
          <a:p>
            <a:pPr defTabSz="914324">
              <a:defRPr/>
            </a:pPr>
            <a:endParaRPr lang="en-US" altLang="zh-CN" dirty="0">
              <a:latin typeface="Helvetica" panose="020B0604020202020204" pitchFamily="34" charset="0"/>
              <a:cs typeface="Helvetica" panose="020B0604020202020204" pitchFamily="34" charset="0"/>
            </a:endParaRPr>
          </a:p>
          <a:p>
            <a:pPr defTabSz="914324">
              <a:defRPr/>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 a</a:t>
            </a:r>
            <a:r>
              <a:rPr lang="en-US" altLang="zh-CN" dirty="0">
                <a:latin typeface="Helvetica" panose="020B0604020202020204" pitchFamily="34" charset="0"/>
                <a:cs typeface="Helvetica" panose="020B0604020202020204" pitchFamily="34" charset="0"/>
              </a:rPr>
              <a:t>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problem the traffic congestion, which we are experiencing every day. </a:t>
            </a:r>
          </a:p>
          <a:p>
            <a:endParaRPr lang="en-US" altLang="zh-CN" dirty="0"/>
          </a:p>
          <a:p>
            <a:r>
              <a:rPr lang="en-US" altLang="zh-CN" dirty="0"/>
              <a:t>At present, the average travel speed during crowed time has almost fallen under 20 kilometers per hour, and it keeps on getting worse now.</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characteristics of spatial distribution. </a:t>
            </a:r>
          </a:p>
          <a:p>
            <a:endParaRPr lang="en-US" altLang="zh-CN" dirty="0"/>
          </a:p>
          <a:p>
            <a:r>
              <a:rPr lang="en-US" altLang="zh-CN" dirty="0"/>
              <a:t>Fukuoka subway has two terminal stations, two hub stations, and one station serving for the airport. </a:t>
            </a:r>
          </a:p>
          <a:p>
            <a:endParaRPr lang="en-US" altLang="zh-CN" dirty="0"/>
          </a:p>
          <a:p>
            <a:r>
              <a:rPr lang="en-US" altLang="zh-CN" dirty="0"/>
              <a:t>We can see that, most stations located in the central area have higher ridership.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transit ridership and their growth rate, the two cross tables are given to help understand the characteristics. </a:t>
            </a:r>
          </a:p>
          <a:p>
            <a:endParaRPr lang="en-US" altLang="zh-CN" dirty="0"/>
          </a:p>
          <a:p>
            <a:r>
              <a:rPr lang="en-US" altLang="zh-CN" dirty="0"/>
              <a:t>From the two tables, the three lines represent significant differences.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analysis on the land use characteristics. </a:t>
            </a:r>
          </a:p>
          <a:p>
            <a:endParaRPr lang="en-US" altLang="zh-CN" dirty="0"/>
          </a:p>
          <a:p>
            <a:r>
              <a:rPr lang="en-US" altLang="zh-CN" dirty="0"/>
              <a:t>The information of land use is extracted using an 800 meters radius region around the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371107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75538">
              <a:defRPr/>
            </a:pPr>
            <a:r>
              <a:rPr lang="en-US" altLang="zh-CN" dirty="0"/>
              <a:t>Then is the land use characteristics.</a:t>
            </a:r>
          </a:p>
          <a:p>
            <a:pPr defTabSz="875538">
              <a:defRPr/>
            </a:pPr>
            <a:endParaRPr lang="en-US" altLang="zh-CN" dirty="0"/>
          </a:p>
          <a:p>
            <a:pPr defTabSz="875538">
              <a:defRPr/>
            </a:pPr>
            <a:r>
              <a:rPr lang="en-US" altLang="zh-CN" dirty="0"/>
              <a:t>A correlation analysis is conducted to master the relationship among all the indicators.</a:t>
            </a:r>
          </a:p>
          <a:p>
            <a:pPr defTabSz="875538">
              <a:defRPr/>
            </a:pPr>
            <a:endParaRPr lang="en-US" altLang="zh-CN" dirty="0"/>
          </a:p>
          <a:p>
            <a:r>
              <a:rPr lang="en-US" altLang="zh-CN" dirty="0"/>
              <a:t>The cells marked with grey color represent a strong linear correlation between the two indicator.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126424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result, three factors are extracted by the factor analysis, they are office &amp; commerce, Residence, and education.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summary for each type of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Combining with the cross table of land use and transit ridership, we can get some information.</a:t>
            </a:r>
          </a:p>
          <a:p>
            <a:endParaRPr lang="en-US" altLang="zh-CN" dirty="0"/>
          </a:p>
          <a:p>
            <a:r>
              <a:rPr lang="en-US" altLang="zh-CN" dirty="0"/>
              <a:t>They are, different land use characteristics have different scales in transit ridership. </a:t>
            </a:r>
          </a:p>
          <a:p>
            <a:endParaRPr lang="en-US" altLang="zh-CN" dirty="0"/>
          </a:p>
          <a:p>
            <a:r>
              <a:rPr lang="en-US" altLang="zh-CN" dirty="0"/>
              <a:t>The density of both population and land use have significant influence on transit ridership. </a:t>
            </a:r>
          </a:p>
          <a:p>
            <a:endParaRPr lang="en-US" altLang="zh-CN" dirty="0"/>
          </a:p>
          <a:p>
            <a:r>
              <a:rPr lang="en-US" altLang="zh-CN" dirty="0"/>
              <a:t>Commercial land use produces more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general understanding of the relationship between ridership and land use, the quantification method one is used to make a further exploration.</a:t>
            </a:r>
          </a:p>
          <a:p>
            <a:endParaRPr lang="en-US" altLang="zh-CN" dirty="0"/>
          </a:p>
          <a:p>
            <a:r>
              <a:rPr lang="en-US" altLang="zh-CN" dirty="0"/>
              <a:t>In the first part of quantification method one, the dependent variable is transit ridership per day. </a:t>
            </a:r>
          </a:p>
          <a:p>
            <a:endParaRPr lang="en-US" altLang="zh-CN" dirty="0"/>
          </a:p>
          <a:p>
            <a:r>
              <a:rPr lang="en-US" altLang="zh-CN" dirty="0"/>
              <a:t>The result showed two key factors of commerce area and office area. But it did not show a good fitness.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part 2, the same indicator set is used for estimating growth rate of transit ridership. </a:t>
            </a:r>
          </a:p>
          <a:p>
            <a:endParaRPr lang="en-US" altLang="zh-CN" dirty="0"/>
          </a:p>
          <a:p>
            <a:r>
              <a:rPr lang="en-US" altLang="zh-CN"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solidFill>
                  <a:srgbClr val="FF3300"/>
                </a:solidFill>
                <a:latin typeface="Helvetica" panose="020B0604020202020204" pitchFamily="34" charset="0"/>
                <a:cs typeface="Helvetica" panose="020B0604020202020204" pitchFamily="34" charset="0"/>
              </a:rPr>
              <a:t>This is the content of this chapter, here gives a summary. </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This study 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Also the experiences obtained from this study gave some implications for the next.</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Pedestrian area should be considered.</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Explanatory variables should be enriched. </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Model should be improved. </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300" dirty="0">
                <a:solidFill>
                  <a:srgbClr val="FF3300"/>
                </a:solidFill>
                <a:latin typeface="Helvetica" panose="020B0604020202020204" pitchFamily="34" charset="0"/>
                <a:cs typeface="Helvetica" panose="020B0604020202020204" pitchFamily="34" charset="0"/>
              </a:rPr>
              <a:t>at station level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using</a:t>
            </a:r>
            <a:r>
              <a:rPr lang="zh-CN" altLang="en-US" sz="1300" dirty="0">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a</a:t>
            </a:r>
            <a:r>
              <a:rPr lang="zh-CN" altLang="en-US" sz="1300" dirty="0">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small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sample</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case.</a:t>
            </a:r>
          </a:p>
          <a:p>
            <a:endParaRPr lang="en-US" altLang="zh-CN" sz="1300"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t>Around this purpose, this study focuses on three specific topics.</a:t>
            </a:r>
          </a:p>
          <a:p>
            <a:pPr defTabSz="914324">
              <a:defRPr/>
            </a:pPr>
            <a:endParaRPr lang="en-US" altLang="zh-CN" dirty="0"/>
          </a:p>
          <a:p>
            <a:pPr defTabSz="914324">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49</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300" dirty="0">
                <a:solidFill>
                  <a:srgbClr val="FF3300"/>
                </a:solidFill>
                <a:latin typeface="Helvetica" panose="020B0604020202020204" pitchFamily="34" charset="0"/>
                <a:cs typeface="Helvetica" panose="020B0604020202020204" pitchFamily="34" charset="0"/>
              </a:rPr>
              <a:t>at station level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using</a:t>
            </a:r>
            <a:r>
              <a:rPr lang="zh-CN" altLang="en-US" sz="1300" dirty="0">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a</a:t>
            </a:r>
            <a:r>
              <a:rPr lang="zh-CN" altLang="en-US" sz="1300" dirty="0">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small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sample</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case.</a:t>
            </a:r>
          </a:p>
          <a:p>
            <a:endParaRPr lang="en-US" altLang="zh-CN" sz="1300"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t>Around this purpose, this study focuses on three specific topics.</a:t>
            </a:r>
          </a:p>
          <a:p>
            <a:pPr defTabSz="914324">
              <a:defRPr/>
            </a:pPr>
            <a:endParaRPr lang="en-US" altLang="zh-CN" dirty="0"/>
          </a:p>
          <a:p>
            <a:pPr defTabSz="914324">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51</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to the catchment area, this study uses the 800 meters pedestrian area. </a:t>
            </a:r>
          </a:p>
          <a:p>
            <a:endParaRPr lang="en-US" altLang="zh-CN" dirty="0"/>
          </a:p>
          <a:p>
            <a:r>
              <a:rPr lang="en-US" altLang="zh-CN" dirty="0"/>
              <a:t>Summarized from the previous studies, the catchment area ranges from 400 meters to 1 kilometer in general, and the most accepted pedestrian area is 800 meters. </a:t>
            </a:r>
          </a:p>
          <a:p>
            <a:endParaRPr lang="en-US" altLang="zh-CN" dirty="0"/>
          </a:p>
          <a:p>
            <a:r>
              <a:rPr lang="en-US" altLang="zh-CN" dirty="0"/>
              <a:t>Back to our study case Fukuoka, according to the subway survey report, the average walking distance in Fukuoka will be about 600 meters. </a:t>
            </a:r>
          </a:p>
          <a:p>
            <a:endParaRPr lang="en-US" altLang="zh-CN" dirty="0"/>
          </a:p>
          <a:p>
            <a:r>
              <a:rPr lang="en-US" altLang="zh-CN" dirty="0"/>
              <a:t>We can think that 800 meters covers most of the passengers in Fukuoka. </a:t>
            </a:r>
          </a:p>
          <a:p>
            <a:endParaRPr lang="en-US" altLang="zh-CN" dirty="0"/>
          </a:p>
          <a:p>
            <a:r>
              <a:rPr lang="en-US" altLang="zh-CN"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data description.</a:t>
            </a:r>
          </a:p>
          <a:p>
            <a:pPr defTabSz="914324">
              <a:defRPr/>
            </a:pPr>
            <a:endParaRPr lang="en-US" altLang="zh-CN" dirty="0"/>
          </a:p>
          <a:p>
            <a:pPr defTabSz="914324">
              <a:defRPr/>
            </a:pPr>
            <a:r>
              <a:rPr lang="en-US" altLang="zh-CN" dirty="0"/>
              <a:t>In this study, the dependent variable is average daily ridership. </a:t>
            </a:r>
          </a:p>
          <a:p>
            <a:pPr defTabSz="914324">
              <a:defRPr/>
            </a:pPr>
            <a:endParaRPr lang="en-US" altLang="zh-CN" dirty="0"/>
          </a:p>
          <a:p>
            <a:pPr defTabSz="914324">
              <a:defRPr/>
            </a:pPr>
            <a:r>
              <a:rPr lang="en-US" altLang="zh-CN" dirty="0"/>
              <a:t>The candidate independent variables are summarized into 3 categories: 1. built environment; 2. transportation accessibility; 3. demographic and socioeconomic environment. </a:t>
            </a:r>
          </a:p>
          <a:p>
            <a:pPr defTabSz="914324">
              <a:defRPr/>
            </a:pPr>
            <a:endParaRPr lang="en-US" altLang="zh-CN" dirty="0"/>
          </a:p>
          <a:p>
            <a:pPr defTabSz="914324">
              <a:defRPr/>
            </a:pPr>
            <a:r>
              <a:rPr lang="en-US" altLang="zh-CN" dirty="0"/>
              <a:t>In the column of expected sign, plus sign means the increase in this indicator is expected to cause an increase in transit ridership, while the minus sign is expected to have an opposite effect.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give some interpretation for some of the indicators in details.</a:t>
            </a:r>
          </a:p>
          <a:p>
            <a:endParaRPr lang="en-US" altLang="zh-CN" dirty="0"/>
          </a:p>
          <a:p>
            <a:r>
              <a:rPr lang="en-US" altLang="zh-CN" dirty="0"/>
              <a:t>First one is the indicator of land-use aggregation.</a:t>
            </a:r>
          </a:p>
          <a:p>
            <a:endParaRPr lang="en-US" altLang="zh-CN" dirty="0"/>
          </a:p>
          <a:p>
            <a:r>
              <a:rPr lang="en-US" altLang="zh-CN" dirty="0"/>
              <a:t>This indicator is used to describe the variety of land use. </a:t>
            </a:r>
          </a:p>
          <a:p>
            <a:endParaRPr lang="en-US" altLang="zh-CN" dirty="0"/>
          </a:p>
          <a:p>
            <a:r>
              <a:rPr lang="en-US" altLang="zh-CN" dirty="0"/>
              <a:t>The indicator A ranges from 0 to 1, the higher the indicator A is, the land use variety is lower. On the contrary, the land use variety is higher.</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875538">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part is for identifying the valid factors with small sample.</a:t>
            </a:r>
          </a:p>
          <a:p>
            <a:pPr defTabSz="914324">
              <a:defRPr/>
            </a:pPr>
            <a:endParaRPr lang="en-US" altLang="zh-CN" dirty="0"/>
          </a:p>
          <a:p>
            <a:pPr defTabSz="914324">
              <a:defRPr/>
            </a:pPr>
            <a:r>
              <a:rPr lang="en-US" altLang="zh-CN" dirty="0"/>
              <a:t>This is the flowchart of screening valid factors with small sample.</a:t>
            </a:r>
          </a:p>
          <a:p>
            <a:pPr defTabSz="914324">
              <a:defRPr/>
            </a:pPr>
            <a:endParaRPr lang="en-US" altLang="zh-CN" dirty="0"/>
          </a:p>
          <a:p>
            <a:pPr defTabSz="914324">
              <a:defRPr/>
            </a:pPr>
            <a:r>
              <a:rPr lang="en-US" altLang="zh-CN" dirty="0"/>
              <a:t>This identification is conducted by two procedures, using the exploratory regression and linear regression, respectively.</a:t>
            </a:r>
          </a:p>
          <a:p>
            <a:pPr defTabSz="914324">
              <a:defRPr/>
            </a:pPr>
            <a:endParaRPr lang="en-US" altLang="zh-CN" dirty="0"/>
          </a:p>
          <a:p>
            <a:pPr defTabSz="914324">
              <a:defRPr/>
            </a:pPr>
            <a:r>
              <a:rPr lang="en-US" altLang="zh-CN" dirty="0"/>
              <a:t>At beginning, there were 16 candidate indicators, after running the exploratory regression, 10 valid indicators are left. At last, the optimal combination contains 9 valid indicators.</a:t>
            </a:r>
          </a:p>
          <a:p>
            <a:pPr defTabSz="914324">
              <a:defRPr/>
            </a:pPr>
            <a:endParaRPr lang="en-US" altLang="zh-CN" dirty="0"/>
          </a:p>
          <a:p>
            <a:pPr defTabSz="914324">
              <a:defRPr/>
            </a:pPr>
            <a:r>
              <a:rPr lang="en-US" altLang="zh-CN" dirty="0"/>
              <a:t>As to the procedure of screening valid factors, simply speaking, three judgments are used to identify the valid variables, they are multicollinearity, validity, and stability.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118863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 procedure of the first step is as shown in this table. </a:t>
            </a:r>
          </a:p>
          <a:p>
            <a:pPr defTabSz="914324">
              <a:defRPr/>
            </a:pPr>
            <a:endParaRPr lang="en-US" altLang="zh-CN" dirty="0"/>
          </a:p>
          <a:p>
            <a:pPr defTabSz="914324">
              <a:defRPr/>
            </a:pPr>
            <a:r>
              <a:rPr lang="en-US" altLang="zh-CN" dirty="0"/>
              <a:t>The indicators with the VIF less than 7.5, the validity more than 10%, and the stability more than 90% is viewed as valid.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4079862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In the second step, the linear regression is conducted again to select an optimal combination of valid explanatory variables. </a:t>
            </a:r>
          </a:p>
          <a:p>
            <a:pPr defTabSz="914324">
              <a:defRPr/>
            </a:pPr>
            <a:endParaRPr lang="en-US" altLang="zh-CN" dirty="0"/>
          </a:p>
          <a:p>
            <a:pPr defTabSz="914324">
              <a:defRPr/>
            </a:pPr>
            <a:r>
              <a:rPr lang="en-US" altLang="zh-CN" dirty="0"/>
              <a:t>The judgement is the statistical test for regression. </a:t>
            </a:r>
          </a:p>
          <a:p>
            <a:pPr defTabSz="914324">
              <a:defRPr/>
            </a:pPr>
            <a:endParaRPr lang="en-US" altLang="zh-CN" dirty="0"/>
          </a:p>
          <a:p>
            <a:pPr defTabSz="914324">
              <a:defRPr/>
            </a:pPr>
            <a:r>
              <a:rPr lang="en-US" altLang="zh-CN" dirty="0"/>
              <a:t>As shown in this table, there are 9 valid variables entering the model at last.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1546752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Before estimating the model, we should determine whether the indicator is a local or global indicator. </a:t>
            </a:r>
          </a:p>
          <a:p>
            <a:pPr defTabSz="914324">
              <a:defRPr/>
            </a:pPr>
            <a:endParaRPr lang="en-US" altLang="zh-CN" dirty="0"/>
          </a:p>
          <a:p>
            <a:pPr defTabSz="914324">
              <a:defRPr/>
            </a:pPr>
            <a:r>
              <a:rPr lang="en-US" altLang="zh-CN" dirty="0"/>
              <a:t>This procedure is conducted by using Moran’s index to examine if the variable is spatial autocorrelation or not. </a:t>
            </a:r>
          </a:p>
          <a:p>
            <a:pPr defTabSz="914324">
              <a:defRPr/>
            </a:pPr>
            <a:endParaRPr lang="en-US" altLang="zh-CN" dirty="0"/>
          </a:p>
          <a:p>
            <a:pPr defTabSz="914324">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part is the residual analysis.</a:t>
            </a:r>
          </a:p>
          <a:p>
            <a:pPr defTabSz="914324">
              <a:defRPr/>
            </a:pPr>
            <a:endParaRPr lang="en-US" altLang="zh-CN" dirty="0"/>
          </a:p>
          <a:p>
            <a:pPr defTabSz="914324">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14324">
              <a:defRPr/>
            </a:pPr>
            <a:endParaRPr lang="en-US" altLang="zh-CN" dirty="0">
              <a:latin typeface="Helvetica" panose="020B0604020202020204" pitchFamily="34" charset="0"/>
              <a:cs typeface="Helvetica" panose="020B0604020202020204" pitchFamily="34" charset="0"/>
            </a:endParaRPr>
          </a:p>
          <a:p>
            <a:pPr defTabSz="914324">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14324">
              <a:defRPr/>
            </a:pPr>
            <a:endParaRPr lang="zh-CN" altLang="en-US" dirty="0">
              <a:latin typeface="Helvetica" panose="020B0604020202020204" pitchFamily="34" charset="0"/>
              <a:cs typeface="Helvetica" panose="020B0604020202020204" pitchFamily="34" charset="0"/>
            </a:endParaRPr>
          </a:p>
          <a:p>
            <a:pPr defTabSz="914324">
              <a:defRPr/>
            </a:pPr>
            <a:endParaRPr lang="en-US" altLang="zh-CN" dirty="0"/>
          </a:p>
          <a:p>
            <a:pPr defTabSz="914324">
              <a:defRPr/>
            </a:pPr>
            <a:endParaRPr lang="en-US" altLang="zh-CN" dirty="0"/>
          </a:p>
          <a:p>
            <a:pPr defTabSz="914324">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14324">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2660198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For a conclusion, this study reorganized the indicator framework, and proposed a method of selecting valid variables for small sample. </a:t>
            </a:r>
          </a:p>
          <a:p>
            <a:pPr defTabSz="914324">
              <a:defRPr/>
            </a:pPr>
            <a:endParaRPr lang="en-US" altLang="zh-CN" dirty="0"/>
          </a:p>
          <a:p>
            <a:pPr defTabSz="914324">
              <a:defRPr/>
            </a:pPr>
            <a:r>
              <a:rPr lang="en-US" altLang="zh-CN" dirty="0"/>
              <a:t>The main findings of this study are </a:t>
            </a:r>
          </a:p>
          <a:p>
            <a:pPr defTabSz="914324">
              <a:defRPr/>
            </a:pPr>
            <a:endParaRPr lang="en-US" altLang="zh-CN" dirty="0"/>
          </a:p>
          <a:p>
            <a:pPr defTabSz="914324">
              <a:defRPr/>
            </a:pPr>
            <a:r>
              <a:rPr lang="en-US" altLang="zh-CN" dirty="0"/>
              <a:t>High diversity of land use leads to decrease in transit ridership.</a:t>
            </a:r>
          </a:p>
          <a:p>
            <a:pPr defTabSz="914324">
              <a:defRPr/>
            </a:pPr>
            <a:endParaRPr lang="en-US" altLang="zh-CN" dirty="0"/>
          </a:p>
          <a:p>
            <a:pPr defTabSz="914324">
              <a:defRPr/>
            </a:pPr>
            <a:r>
              <a:rPr lang="en-US" altLang="zh-CN" dirty="0"/>
              <a:t>The bus system has both positive and negative effects on rail transit ridership.</a:t>
            </a:r>
          </a:p>
          <a:p>
            <a:pPr defTabSz="914324">
              <a:defRPr/>
            </a:pPr>
            <a:endParaRPr lang="en-US" altLang="zh-CN" dirty="0"/>
          </a:p>
          <a:p>
            <a:pPr defTabSz="914324">
              <a:defRPr/>
            </a:pPr>
            <a:r>
              <a:rPr lang="en-US" altLang="zh-CN" dirty="0"/>
              <a:t>The tenants are more willing to use rail transit in the case of Fukuoka.</a:t>
            </a:r>
          </a:p>
          <a:p>
            <a:pPr defTabSz="914324">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1984141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For a conclusion, this study reorganized the indicator framework, and proposed a method of selecting valid variables for small sample. </a:t>
            </a:r>
          </a:p>
          <a:p>
            <a:pPr defTabSz="914324">
              <a:defRPr/>
            </a:pPr>
            <a:endParaRPr lang="en-US" altLang="zh-CN" dirty="0"/>
          </a:p>
          <a:p>
            <a:pPr defTabSz="914324">
              <a:defRPr/>
            </a:pPr>
            <a:r>
              <a:rPr lang="en-US" altLang="zh-CN" dirty="0"/>
              <a:t>The main findings of this study are </a:t>
            </a:r>
          </a:p>
          <a:p>
            <a:pPr defTabSz="914324">
              <a:defRPr/>
            </a:pPr>
            <a:endParaRPr lang="en-US" altLang="zh-CN" dirty="0"/>
          </a:p>
          <a:p>
            <a:pPr defTabSz="914324">
              <a:defRPr/>
            </a:pPr>
            <a:r>
              <a:rPr lang="en-US" altLang="zh-CN" dirty="0"/>
              <a:t>High diversity of land use leads to decrease in transit ridership.</a:t>
            </a:r>
          </a:p>
          <a:p>
            <a:pPr defTabSz="914324">
              <a:defRPr/>
            </a:pPr>
            <a:endParaRPr lang="en-US" altLang="zh-CN" dirty="0"/>
          </a:p>
          <a:p>
            <a:pPr defTabSz="914324">
              <a:defRPr/>
            </a:pPr>
            <a:r>
              <a:rPr lang="en-US" altLang="zh-CN" dirty="0"/>
              <a:t>The bus system has both positive and negative effects on rail transit ridership.</a:t>
            </a:r>
          </a:p>
          <a:p>
            <a:pPr defTabSz="914324">
              <a:defRPr/>
            </a:pPr>
            <a:endParaRPr lang="en-US" altLang="zh-CN" dirty="0"/>
          </a:p>
          <a:p>
            <a:pPr defTabSz="914324">
              <a:defRPr/>
            </a:pPr>
            <a:r>
              <a:rPr lang="en-US" altLang="zh-CN" dirty="0"/>
              <a:t>The tenants are more willing to use rail transit in the case of Fukuoka.</a:t>
            </a:r>
          </a:p>
          <a:p>
            <a:pPr defTabSz="914324">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627959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For a conclusion, this study reorganized the indicator framework, and proposed a method of selecting valid variables for small sample. </a:t>
            </a:r>
          </a:p>
          <a:p>
            <a:pPr defTabSz="914324">
              <a:defRPr/>
            </a:pPr>
            <a:endParaRPr lang="en-US" altLang="zh-CN" dirty="0"/>
          </a:p>
          <a:p>
            <a:pPr defTabSz="914324">
              <a:defRPr/>
            </a:pPr>
            <a:r>
              <a:rPr lang="en-US" altLang="zh-CN" dirty="0"/>
              <a:t>The main findings of this study are </a:t>
            </a:r>
          </a:p>
          <a:p>
            <a:pPr defTabSz="914324">
              <a:defRPr/>
            </a:pPr>
            <a:endParaRPr lang="en-US" altLang="zh-CN" dirty="0"/>
          </a:p>
          <a:p>
            <a:pPr defTabSz="914324">
              <a:defRPr/>
            </a:pPr>
            <a:r>
              <a:rPr lang="en-US" altLang="zh-CN" dirty="0"/>
              <a:t>High diversity of land use leads to decrease in transit ridership.</a:t>
            </a:r>
          </a:p>
          <a:p>
            <a:pPr defTabSz="914324">
              <a:defRPr/>
            </a:pPr>
            <a:endParaRPr lang="en-US" altLang="zh-CN" dirty="0"/>
          </a:p>
          <a:p>
            <a:pPr defTabSz="914324">
              <a:defRPr/>
            </a:pPr>
            <a:r>
              <a:rPr lang="en-US" altLang="zh-CN" dirty="0"/>
              <a:t>The bus system has both positive and negative effects on rail transit ridership.</a:t>
            </a:r>
          </a:p>
          <a:p>
            <a:pPr defTabSz="914324">
              <a:defRPr/>
            </a:pPr>
            <a:endParaRPr lang="en-US" altLang="zh-CN" dirty="0"/>
          </a:p>
          <a:p>
            <a:pPr defTabSz="914324">
              <a:defRPr/>
            </a:pPr>
            <a:r>
              <a:rPr lang="en-US" altLang="zh-CN" dirty="0"/>
              <a:t>The tenants are more willing to use rail transit in the case of Fukuoka.</a:t>
            </a:r>
          </a:p>
          <a:p>
            <a:pPr defTabSz="914324">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1838337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14324">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68</a:t>
            </a:fld>
            <a:endParaRPr lang="zh-CN" altLang="en-US"/>
          </a:p>
        </p:txBody>
      </p:sp>
    </p:spTree>
    <p:extLst>
      <p:ext uri="{BB962C8B-B14F-4D97-AF65-F5344CB8AC3E}">
        <p14:creationId xmlns:p14="http://schemas.microsoft.com/office/powerpoint/2010/main" val="19418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research flow of this study. </a:t>
            </a:r>
          </a:p>
          <a:p>
            <a:pPr defTabSz="914324">
              <a:defRPr/>
            </a:pPr>
            <a:endParaRPr lang="en-US" altLang="zh-CN" dirty="0"/>
          </a:p>
          <a:p>
            <a:pPr defTabSz="914324">
              <a:defRPr/>
            </a:pPr>
            <a:r>
              <a:rPr lang="en-US" altLang="zh-CN" dirty="0"/>
              <a:t>First, I will construct the index framework, and then convert this realistic issue into a mathematical problem. </a:t>
            </a:r>
          </a:p>
          <a:p>
            <a:pPr defTabSz="914324">
              <a:defRPr/>
            </a:pPr>
            <a:endParaRPr lang="en-US" altLang="zh-CN" dirty="0"/>
          </a:p>
          <a:p>
            <a:pPr defTabSz="914324">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72</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4130324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give an interpretation for the research object. </a:t>
            </a:r>
          </a:p>
          <a:p>
            <a:endParaRPr lang="en-US" altLang="zh-CN" dirty="0"/>
          </a:p>
          <a:p>
            <a:r>
              <a:rPr lang="en-US" altLang="zh-CN" dirty="0"/>
              <a:t>With this figure, the dependent variable in this study is th</a:t>
            </a:r>
            <a:r>
              <a:rPr lang="en-US" altLang="zh-CN" sz="1300" dirty="0">
                <a:latin typeface="Helvetica" panose="020B0604020202020204" pitchFamily="34" charset="0"/>
                <a:cs typeface="Helvetica" panose="020B0604020202020204" pitchFamily="34" charset="0"/>
              </a:rPr>
              <a:t>e </a:t>
            </a:r>
            <a:r>
              <a:rPr lang="en-US" altLang="zh-CN" sz="1300" dirty="0">
                <a:solidFill>
                  <a:srgbClr val="FF3300"/>
                </a:solidFill>
                <a:latin typeface="Helvetica" panose="020B0604020202020204" pitchFamily="34" charset="0"/>
                <a:cs typeface="Helvetica" panose="020B0604020202020204" pitchFamily="34" charset="0"/>
              </a:rPr>
              <a:t>probability of getting off at station k for the </a:t>
            </a:r>
            <a:r>
              <a:rPr lang="en-US" altLang="zh-CN" sz="1300" dirty="0">
                <a:latin typeface="Helvetica" panose="020B0604020202020204" pitchFamily="34" charset="0"/>
                <a:cs typeface="Helvetica" panose="020B0604020202020204" pitchFamily="34" charset="0"/>
              </a:rPr>
              <a:t>passengers boarding from </a:t>
            </a:r>
            <a:r>
              <a:rPr lang="en-US" altLang="zh-CN" sz="1300" dirty="0">
                <a:solidFill>
                  <a:srgbClr val="FF3300"/>
                </a:solidFill>
                <a:latin typeface="Helvetica" panose="020B0604020202020204" pitchFamily="34" charset="0"/>
                <a:cs typeface="Helvetica" panose="020B0604020202020204" pitchFamily="34" charset="0"/>
              </a:rPr>
              <a:t>station 1.</a:t>
            </a:r>
          </a:p>
          <a:p>
            <a:endParaRPr lang="en-US" altLang="zh-CN" sz="1300" dirty="0">
              <a:solidFill>
                <a:srgbClr val="FF3300"/>
              </a:solidFill>
              <a:latin typeface="Helvetica" panose="020B0604020202020204" pitchFamily="34" charset="0"/>
              <a:cs typeface="Helvetica" panose="020B0604020202020204" pitchFamily="34" charset="0"/>
            </a:endParaRPr>
          </a:p>
          <a:p>
            <a:r>
              <a:rPr lang="en-US" altLang="zh-CN" sz="1300" dirty="0">
                <a:solidFill>
                  <a:srgbClr val="FF3300"/>
                </a:solidFill>
                <a:latin typeface="Helvetica" panose="020B0604020202020204" pitchFamily="34" charset="0"/>
                <a:cs typeface="Helvetica" panose="020B0604020202020204" pitchFamily="34" charset="0"/>
              </a:rPr>
              <a:t>As is shown in this formula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Here are the independent variables in this study. </a:t>
            </a:r>
          </a:p>
          <a:p>
            <a:pPr defTabSz="914324">
              <a:defRPr/>
            </a:pPr>
            <a:endParaRPr lang="en-US" altLang="zh-CN" dirty="0"/>
          </a:p>
          <a:p>
            <a:pPr defTabSz="914324">
              <a:defRPr/>
            </a:pPr>
            <a:r>
              <a:rPr lang="en-US" altLang="zh-CN" dirty="0"/>
              <a:t>The factors are selected from two aspects, land-use and impedance.</a:t>
            </a:r>
          </a:p>
          <a:p>
            <a:pPr defTabSz="914324">
              <a:defRPr/>
            </a:pPr>
            <a:endParaRPr lang="en-US" altLang="zh-CN" dirty="0"/>
          </a:p>
          <a:p>
            <a:pPr defTabSz="914324">
              <a:defRPr/>
            </a:pPr>
            <a:r>
              <a:rPr lang="en-US" altLang="zh-CN" dirty="0"/>
              <a:t>There are 8 indicators in total.</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the research objects have been given, we have to convert this issue into a mathematical problems.</a:t>
            </a:r>
          </a:p>
          <a:p>
            <a:endParaRPr lang="en-US" altLang="zh-CN" dirty="0"/>
          </a:p>
          <a:p>
            <a:r>
              <a:rPr lang="en-US" altLang="zh-CN" dirty="0"/>
              <a:t>As the interpretation before, this issue is converted into a binary discrete problem.</a:t>
            </a:r>
          </a:p>
          <a:p>
            <a:endParaRPr lang="en-US" altLang="zh-CN" dirty="0"/>
          </a:p>
          <a:p>
            <a:r>
              <a:rPr lang="en-US" altLang="zh-CN" dirty="0"/>
              <a:t>I choose the logistic regression to estimate this binary discrete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In this problem, what we want to know is how the independent variables determine the choice of where to get off. </a:t>
            </a:r>
          </a:p>
          <a:p>
            <a:pPr defTabSz="914324">
              <a:defRPr/>
            </a:pPr>
            <a:endParaRPr lang="en-US" altLang="zh-CN" dirty="0"/>
          </a:p>
          <a:p>
            <a:pPr defTabSz="914324">
              <a:defRPr/>
            </a:pPr>
            <a:r>
              <a:rPr lang="en-US" altLang="zh-CN" dirty="0"/>
              <a:t>To master the significant features of choosing destination regarding different type of land-use, I will select some typical stations as research objective. </a:t>
            </a:r>
          </a:p>
          <a:p>
            <a:pPr defTabSz="914324">
              <a:defRPr/>
            </a:pPr>
            <a:endParaRPr lang="en-US" altLang="zh-CN" dirty="0"/>
          </a:p>
          <a:p>
            <a:pPr defTabSz="914324">
              <a:defRPr/>
            </a:pPr>
            <a:r>
              <a:rPr lang="en-US" altLang="zh-CN" dirty="0"/>
              <a:t>I chose one station from each of the land use type.</a:t>
            </a:r>
          </a:p>
          <a:p>
            <a:pPr defTabSz="914324">
              <a:defRPr/>
            </a:pPr>
            <a:endParaRPr lang="en-US" altLang="zh-CN" dirty="0"/>
          </a:p>
          <a:p>
            <a:pPr defTabSz="914324">
              <a:defRPr/>
            </a:pPr>
            <a:r>
              <a:rPr lang="en-US" altLang="zh-CN" dirty="0"/>
              <a:t>The six stations are </a:t>
            </a:r>
            <a:r>
              <a:rPr lang="en-US" altLang="zh-CN" dirty="0" err="1"/>
              <a:t>Kamo</a:t>
            </a:r>
            <a:r>
              <a:rPr lang="en-US" altLang="zh-CN" dirty="0"/>
              <a:t> station of medium-density residence</a:t>
            </a:r>
          </a:p>
          <a:p>
            <a:pPr defTabSz="914324">
              <a:defRPr/>
            </a:pPr>
            <a:endParaRPr lang="en-US" altLang="zh-CN" dirty="0"/>
          </a:p>
          <a:p>
            <a:pPr defTabSz="914324">
              <a:defRPr/>
            </a:pPr>
            <a:r>
              <a:rPr lang="en-US" altLang="zh-CN" dirty="0"/>
              <a:t>Fujisaki station of high-density residence</a:t>
            </a:r>
          </a:p>
          <a:p>
            <a:pPr defTabSz="914324">
              <a:defRPr/>
            </a:pPr>
            <a:endParaRPr lang="en-US" altLang="zh-CN" dirty="0"/>
          </a:p>
          <a:p>
            <a:pPr defTabSz="914324">
              <a:defRPr/>
            </a:pPr>
            <a:r>
              <a:rPr lang="en-US" altLang="zh-CN" dirty="0" err="1"/>
              <a:t>Hakozakikyudai</a:t>
            </a:r>
            <a:r>
              <a:rPr lang="en-US" altLang="zh-CN" dirty="0"/>
              <a:t> station of education</a:t>
            </a:r>
          </a:p>
          <a:p>
            <a:pPr defTabSz="914324">
              <a:defRPr/>
            </a:pPr>
            <a:endParaRPr lang="en-US" altLang="zh-CN" dirty="0"/>
          </a:p>
          <a:p>
            <a:pPr defTabSz="914324">
              <a:defRPr/>
            </a:pPr>
            <a:r>
              <a:rPr lang="en-US" altLang="zh-CN" dirty="0" err="1"/>
              <a:t>Gofukumachi</a:t>
            </a:r>
            <a:r>
              <a:rPr lang="en-US" altLang="zh-CN" dirty="0"/>
              <a:t> station of office</a:t>
            </a:r>
          </a:p>
          <a:p>
            <a:pPr defTabSz="914324">
              <a:defRPr/>
            </a:pPr>
            <a:endParaRPr lang="en-US" altLang="zh-CN" dirty="0"/>
          </a:p>
          <a:p>
            <a:pPr defTabSz="914324">
              <a:defRPr/>
            </a:pPr>
            <a:r>
              <a:rPr lang="en-US" altLang="zh-CN" dirty="0"/>
              <a:t>Tenjin station of commerce</a:t>
            </a:r>
          </a:p>
          <a:p>
            <a:pPr defTabSz="914324">
              <a:defRPr/>
            </a:pPr>
            <a:endParaRPr lang="en-US" altLang="zh-CN" dirty="0"/>
          </a:p>
          <a:p>
            <a:pPr defTabSz="914324">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256845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75538">
              <a:defRPr/>
            </a:pPr>
            <a:r>
              <a:rPr lang="en-US" altLang="zh-CN" dirty="0"/>
              <a:t>This is the result of estimation</a:t>
            </a:r>
            <a:r>
              <a:rPr lang="en-US" altLang="zh-CN" baseline="0" dirty="0"/>
              <a:t>. </a:t>
            </a:r>
          </a:p>
          <a:p>
            <a:pPr defTabSz="875538">
              <a:defRPr/>
            </a:pPr>
            <a:endParaRPr lang="en-US" altLang="zh-CN" baseline="0" dirty="0"/>
          </a:p>
          <a:p>
            <a:pPr defTabSz="875538">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87553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87553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87553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87553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875538">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212807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14324">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14324">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4251718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14324">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14324">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is the chapter 5, the </a:t>
            </a:r>
            <a:r>
              <a:rPr lang="en-US" altLang="zh-CN"/>
              <a:t>main findings of this chapter is as belowpp, </a:t>
            </a:r>
            <a:r>
              <a:rPr lang="en-US" altLang="zh-CN" dirty="0"/>
              <a:t>Defined the “connectivity” between station and station. The influence of land use on the connectivity was estimated.</a:t>
            </a:r>
          </a:p>
          <a:p>
            <a:pPr defTabSz="914324">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14324">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2008287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As this figure, for example we have a station in the center, and three blocks around this station, the distances to this station are not the same for the 3 stations. Now if we have the data of personal attributes in each block, we can input this dataset into the model discussed in this study, and then get the trend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87</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893458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14324"/>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14324"/>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14324"/>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14324"/>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92</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875538">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875538">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875538">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93</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94</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95</a:t>
            </a:fld>
            <a:endParaRPr lang="zh-CN" altLang="en-US"/>
          </a:p>
        </p:txBody>
      </p:sp>
    </p:spTree>
    <p:extLst>
      <p:ext uri="{BB962C8B-B14F-4D97-AF65-F5344CB8AC3E}">
        <p14:creationId xmlns:p14="http://schemas.microsoft.com/office/powerpoint/2010/main" val="241999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99</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14324">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14324">
              <a:defRPr/>
            </a:pPr>
            <a:r>
              <a:rPr lang="en-US" altLang="zh-CN" dirty="0"/>
              <a:t>This research mainly focuses on Identifying the correlation between walking duration to stations and the probability of accepting this walking duration.</a:t>
            </a:r>
          </a:p>
          <a:p>
            <a:pPr defTabSz="914324">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75538">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875538">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14324">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Walking is the most important travel modes in accessing transit stations. The Walking duration to transit station is also widely thought to be an important determinants on the use of public transit.</a:t>
            </a:r>
          </a:p>
          <a:p>
            <a:endParaRPr lang="en-US" altLang="zh-CN" dirty="0"/>
          </a:p>
          <a:p>
            <a:pPr defTabSz="914324">
              <a:defRPr/>
            </a:pPr>
            <a:r>
              <a:rPr lang="en-US" altLang="zh-CN" dirty="0"/>
              <a:t>This research mainly focuses on Identifying the correlation between walking duration to stations and the probability of accepting this walking duration.</a:t>
            </a:r>
          </a:p>
          <a:p>
            <a:pPr defTabSz="914324">
              <a:defRPr/>
            </a:pP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300" dirty="0">
                <a:solidFill>
                  <a:srgbClr val="FF3300"/>
                </a:solidFill>
                <a:latin typeface="Helvetica" panose="020B0604020202020204" pitchFamily="34" charset="0"/>
                <a:cs typeface="Helvetica" panose="020B0604020202020204" pitchFamily="34" charset="0"/>
              </a:rPr>
              <a:t>at station level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using</a:t>
            </a:r>
            <a:r>
              <a:rPr lang="zh-CN" altLang="en-US" sz="1300" dirty="0">
                <a:latin typeface="Helvetica" panose="020B0604020202020204" pitchFamily="34" charset="0"/>
                <a:cs typeface="Helvetica" panose="020B0604020202020204" pitchFamily="34" charset="0"/>
              </a:rPr>
              <a:t> </a:t>
            </a:r>
            <a:r>
              <a:rPr lang="en-US" altLang="zh-CN" sz="1300" dirty="0">
                <a:latin typeface="Helvetica" panose="020B0604020202020204" pitchFamily="34" charset="0"/>
                <a:cs typeface="Helvetica" panose="020B0604020202020204" pitchFamily="34" charset="0"/>
              </a:rPr>
              <a:t>a</a:t>
            </a:r>
            <a:r>
              <a:rPr lang="zh-CN" altLang="en-US" sz="1300" dirty="0">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small</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sample</a:t>
            </a:r>
            <a:r>
              <a:rPr lang="zh-CN" altLang="en-US" sz="1300" dirty="0">
                <a:solidFill>
                  <a:srgbClr val="FF3300"/>
                </a:solidFill>
                <a:latin typeface="Helvetica" panose="020B0604020202020204" pitchFamily="34" charset="0"/>
                <a:cs typeface="Helvetica" panose="020B0604020202020204" pitchFamily="34" charset="0"/>
              </a:rPr>
              <a:t> </a:t>
            </a:r>
            <a:r>
              <a:rPr lang="en-US" altLang="zh-CN" sz="1300" dirty="0">
                <a:solidFill>
                  <a:srgbClr val="FF3300"/>
                </a:solidFill>
                <a:latin typeface="Helvetica" panose="020B0604020202020204" pitchFamily="34" charset="0"/>
                <a:cs typeface="Helvetica" panose="020B0604020202020204" pitchFamily="34" charset="0"/>
              </a:rPr>
              <a:t>case.</a:t>
            </a:r>
          </a:p>
          <a:p>
            <a:endParaRPr lang="en-US" altLang="zh-CN" sz="1300"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t>Around this purpose, this study focuses on three specific topics.</a:t>
            </a:r>
          </a:p>
          <a:p>
            <a:pPr defTabSz="914324">
              <a:defRPr/>
            </a:pPr>
            <a:endParaRPr lang="en-US" altLang="zh-CN" dirty="0"/>
          </a:p>
          <a:p>
            <a:pPr defTabSz="914324">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14324">
              <a:defRPr/>
            </a:pPr>
            <a:endParaRPr lang="en-US" altLang="zh-CN" dirty="0">
              <a:solidFill>
                <a:srgbClr val="FF3300"/>
              </a:solidFill>
              <a:latin typeface="Helvetica" panose="020B0604020202020204" pitchFamily="34" charset="0"/>
              <a:cs typeface="Helvetica" panose="020B0604020202020204" pitchFamily="34" charset="0"/>
            </a:endParaRPr>
          </a:p>
          <a:p>
            <a:pPr defTabSz="914324">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875538">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116</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117</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14324">
              <a:defRPr/>
            </a:pPr>
            <a:r>
              <a:rPr lang="en-US" altLang="zh-CN" dirty="0"/>
              <a:t>Also there are some interesting finding from this study. </a:t>
            </a:r>
          </a:p>
          <a:p>
            <a:pPr defTabSz="914324">
              <a:defRPr/>
            </a:pPr>
            <a:r>
              <a:rPr lang="en-US" altLang="zh-CN" dirty="0"/>
              <a:t>The higher diversity of land use leads to decrease in transit ridership.</a:t>
            </a:r>
          </a:p>
          <a:p>
            <a:pPr defTabSz="914324">
              <a:defRPr/>
            </a:pPr>
            <a:r>
              <a:rPr lang="en-US" altLang="zh-CN" dirty="0"/>
              <a:t>The bus system has both positive and negative effects on rail transit ridership.</a:t>
            </a:r>
          </a:p>
          <a:p>
            <a:pPr defTabSz="914324">
              <a:defRPr/>
            </a:pPr>
            <a:r>
              <a:rPr lang="en-US" altLang="zh-CN" dirty="0"/>
              <a:t>The tenants are more willing to use rail transit in the case of Fukuoka.</a:t>
            </a:r>
          </a:p>
          <a:p>
            <a:pPr defTabSz="914324">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119</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14324">
              <a:defRPr/>
            </a:pPr>
            <a:r>
              <a:rPr lang="en-US" altLang="zh-CN" dirty="0"/>
              <a:t>The research contents mainly have two parts, to describe the connectivity between different stations using OD ridership, and to explain how the connectivity is determined by land-use factors.</a:t>
            </a:r>
          </a:p>
          <a:p>
            <a:pPr defTabSz="914324">
              <a:defRPr/>
            </a:pPr>
            <a:endParaRPr lang="en-US" altLang="zh-CN" dirty="0"/>
          </a:p>
          <a:p>
            <a:pPr defTabSz="914324">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2018/12/6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2018/12/6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2018/12/6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2018/12/6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2018/12/6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2018/12/6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2018/12/6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2018/12/6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2018/12/6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2018/12/6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2018/12/6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2018/12/6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0.sv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3.png"/><Relationship Id="rId4" Type="http://schemas.openxmlformats.org/officeDocument/2006/relationships/image" Target="../media/image530.png"/></Relationships>
</file>

<file path=ppt/slides/_rels/slide11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69.svg"/><Relationship Id="rId9" Type="http://schemas.openxmlformats.org/officeDocument/2006/relationships/image" Target="../media/image75.png"/><Relationship Id="rId14" Type="http://schemas.openxmlformats.org/officeDocument/2006/relationships/image" Target="../media/image80.svg"/></Relationships>
</file>

<file path=ppt/slides/_rels/slide1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18.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0.png"/><Relationship Id="rId4" Type="http://schemas.openxmlformats.org/officeDocument/2006/relationships/image" Target="../media/image460.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1410158"/>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691342"/>
            <a:ext cx="7945514" cy="1200329"/>
          </a:xfrm>
          <a:prstGeom prst="rect">
            <a:avLst/>
          </a:prstGeom>
          <a:noFill/>
        </p:spPr>
        <p:txBody>
          <a:bodyPr wrap="square" rtlCol="0">
            <a:spAutoFit/>
          </a:bodyPr>
          <a:lstStyle/>
          <a:p>
            <a:pPr algn="ct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endParaRPr lang="zh-CN" altLang="en-US" sz="36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November</a:t>
            </a:r>
            <a:r>
              <a:rPr lang="en-US" altLang="zh-CN" sz="1600" dirty="0">
                <a:latin typeface="Arial" panose="020B0604020202020204" pitchFamily="34" charset="0"/>
                <a:ea typeface="MS Mincho" panose="02020609040205080304" pitchFamily="49" charset="-128"/>
                <a:cs typeface="Arial" panose="020B0604020202020204" pitchFamily="34" charset="0"/>
              </a:rPr>
              <a:t> 27, 2018</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636584"/>
            <a:ext cx="9143999" cy="348985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Background</a:t>
              </a: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234984"/>
            <a:ext cx="8456578"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543064"/>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336056"/>
            <a:ext cx="8456578" cy="2308324"/>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a:p>
            <a:endParaRPr lang="en-US" altLang="zh-CN" dirty="0">
              <a:solidFill>
                <a:srgbClr val="000000"/>
              </a:solidFill>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solidFill>
                  <a:srgbClr val="000000"/>
                </a:solidFill>
                <a:latin typeface="Helvetica" panose="020B0604020202020204" pitchFamily="34" charset="0"/>
                <a:cs typeface="Helvetica" panose="020B0604020202020204" pitchFamily="34" charset="0"/>
              </a:rPr>
              <a:t>Walking duration to rail transit stations is mainly obtained by </a:t>
            </a:r>
            <a:r>
              <a:rPr lang="en-US" altLang="zh-CN" dirty="0">
                <a:solidFill>
                  <a:srgbClr val="FF3300"/>
                </a:solidFill>
                <a:latin typeface="Helvetica" panose="020B0604020202020204" pitchFamily="34" charset="0"/>
                <a:cs typeface="Helvetica" panose="020B0604020202020204" pitchFamily="34" charset="0"/>
              </a:rPr>
              <a:t>survey statistics</a:t>
            </a:r>
            <a:r>
              <a:rPr lang="en-US" altLang="zh-CN" dirty="0">
                <a:solidFill>
                  <a:srgbClr val="000000"/>
                </a:solidFill>
                <a:latin typeface="Helvetica" panose="020B0604020202020204" pitchFamily="34" charset="0"/>
                <a:cs typeface="Helvetica" panose="020B0604020202020204" pitchFamily="34" charset="0"/>
              </a:rPr>
              <a:t>, which </a:t>
            </a:r>
            <a:r>
              <a:rPr lang="en-US" altLang="zh-CN" dirty="0">
                <a:latin typeface="Helvetica" panose="020B0604020202020204" pitchFamily="34" charset="0"/>
                <a:cs typeface="Helvetica" panose="020B0604020202020204" pitchFamily="34" charset="0"/>
              </a:rPr>
              <a:t>is </a:t>
            </a:r>
            <a:r>
              <a:rPr lang="en-US" altLang="zh-CN" dirty="0">
                <a:solidFill>
                  <a:srgbClr val="FF3300"/>
                </a:solidFill>
                <a:latin typeface="Helvetica" panose="020B0604020202020204" pitchFamily="34" charset="0"/>
                <a:cs typeface="Helvetica" panose="020B0604020202020204" pitchFamily="34" charset="0"/>
              </a:rPr>
              <a:t>limited by</a:t>
            </a:r>
            <a:r>
              <a:rPr lang="en-US" altLang="zh-CN" dirty="0">
                <a:latin typeface="Helvetica" panose="020B0604020202020204" pitchFamily="34" charset="0"/>
                <a:cs typeface="Helvetica" panose="020B0604020202020204" pitchFamily="34" charset="0"/>
              </a:rPr>
              <a:t> the individual and regional characteristics of survey objects that the preference of walking duration </a:t>
            </a:r>
            <a:r>
              <a:rPr lang="en-US" altLang="zh-CN" dirty="0">
                <a:solidFill>
                  <a:srgbClr val="FF3300"/>
                </a:solidFill>
                <a:latin typeface="Helvetica" panose="020B0604020202020204" pitchFamily="34" charset="0"/>
                <a:cs typeface="Helvetica" panose="020B0604020202020204" pitchFamily="34" charset="0"/>
              </a:rPr>
              <a:t>cannot be generalized to other cases</a:t>
            </a:r>
            <a:r>
              <a:rPr lang="en-US" altLang="zh-CN" dirty="0">
                <a:latin typeface="Helvetica" panose="020B0604020202020204" pitchFamily="34" charset="0"/>
                <a:cs typeface="Helvetica" panose="020B0604020202020204" pitchFamily="34" charset="0"/>
              </a:rPr>
              <a:t>.</a:t>
            </a:r>
            <a:endParaRPr lang="en-US" altLang="zh-CN" dirty="0">
              <a:solidFill>
                <a:srgbClr val="000000"/>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100</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101</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102</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103</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104</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107</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108</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2589536099"/>
              </p:ext>
            </p:extLst>
          </p:nvPr>
        </p:nvGraphicFramePr>
        <p:xfrm>
          <a:off x="117275" y="1243487"/>
          <a:ext cx="8909447" cy="4866322"/>
        </p:xfrm>
        <a:graphic>
          <a:graphicData uri="http://schemas.openxmlformats.org/drawingml/2006/table">
            <a:tbl>
              <a:tblPr>
                <a:tableStyleId>{616DA210-FB5B-4158-B5E0-FEB733F419BA}</a:tableStyleId>
              </a:tblPr>
              <a:tblGrid>
                <a:gridCol w="930908">
                  <a:extLst>
                    <a:ext uri="{9D8B030D-6E8A-4147-A177-3AD203B41FA5}">
                      <a16:colId xmlns:a16="http://schemas.microsoft.com/office/drawing/2014/main" val="1049823249"/>
                    </a:ext>
                  </a:extLst>
                </a:gridCol>
                <a:gridCol w="1894539">
                  <a:extLst>
                    <a:ext uri="{9D8B030D-6E8A-4147-A177-3AD203B41FA5}">
                      <a16:colId xmlns:a16="http://schemas.microsoft.com/office/drawing/2014/main" val="969785757"/>
                    </a:ext>
                  </a:extLst>
                </a:gridCol>
                <a:gridCol w="1152000">
                  <a:extLst>
                    <a:ext uri="{9D8B030D-6E8A-4147-A177-3AD203B41FA5}">
                      <a16:colId xmlns:a16="http://schemas.microsoft.com/office/drawing/2014/main" val="1836248512"/>
                    </a:ext>
                  </a:extLst>
                </a:gridCol>
                <a:gridCol w="1800000">
                  <a:extLst>
                    <a:ext uri="{9D8B030D-6E8A-4147-A177-3AD203B41FA5}">
                      <a16:colId xmlns:a16="http://schemas.microsoft.com/office/drawing/2014/main" val="3762599759"/>
                    </a:ext>
                  </a:extLst>
                </a:gridCol>
                <a:gridCol w="1152000">
                  <a:extLst>
                    <a:ext uri="{9D8B030D-6E8A-4147-A177-3AD203B41FA5}">
                      <a16:colId xmlns:a16="http://schemas.microsoft.com/office/drawing/2014/main" val="2668240333"/>
                    </a:ext>
                  </a:extLst>
                </a:gridCol>
                <a:gridCol w="1980000">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Qualitative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Quantitative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11</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113</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
        <p:nvSpPr>
          <p:cNvPr id="31" name="星形: 五角 30">
            <a:extLst>
              <a:ext uri="{FF2B5EF4-FFF2-40B4-BE49-F238E27FC236}">
                <a16:creationId xmlns:a16="http://schemas.microsoft.com/office/drawing/2014/main" id="{BA41310C-BCED-4D71-9203-2D399DDCB2B2}"/>
              </a:ext>
            </a:extLst>
          </p:cNvPr>
          <p:cNvSpPr/>
          <p:nvPr/>
        </p:nvSpPr>
        <p:spPr>
          <a:xfrm>
            <a:off x="10747444" y="1967464"/>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2948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114</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115</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116</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117</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118</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62C74FAF-6ACC-46F6-BE56-C2506942CA6E}"/>
              </a:ext>
            </a:extLst>
          </p:cNvPr>
          <p:cNvSpPr/>
          <p:nvPr/>
        </p:nvSpPr>
        <p:spPr>
          <a:xfrm>
            <a:off x="6529346" y="4614207"/>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059B770C-E72A-4502-B09A-56B76D87875E}"/>
              </a:ext>
            </a:extLst>
          </p:cNvPr>
          <p:cNvSpPr/>
          <p:nvPr/>
        </p:nvSpPr>
        <p:spPr>
          <a:xfrm>
            <a:off x="6529346" y="5004732"/>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2472A202-9B19-4407-BD0B-1B8F8FCB888F}"/>
              </a:ext>
            </a:extLst>
          </p:cNvPr>
          <p:cNvSpPr/>
          <p:nvPr/>
        </p:nvSpPr>
        <p:spPr>
          <a:xfrm>
            <a:off x="6529346" y="5395257"/>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7875AB95-FD40-4D61-876D-D183E39A2C43}"/>
              </a:ext>
            </a:extLst>
          </p:cNvPr>
          <p:cNvSpPr/>
          <p:nvPr/>
        </p:nvSpPr>
        <p:spPr>
          <a:xfrm>
            <a:off x="6529346" y="5785782"/>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842A7B4D-C575-485E-80B0-5EEF36DCE21A}"/>
              </a:ext>
            </a:extLst>
          </p:cNvPr>
          <p:cNvSpPr txBox="1"/>
          <p:nvPr/>
        </p:nvSpPr>
        <p:spPr>
          <a:xfrm>
            <a:off x="6996070" y="4574617"/>
            <a:ext cx="1983604"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Not Significance</a:t>
            </a:r>
            <a:endParaRPr lang="zh-CN" altLang="en-US" sz="1600"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A8E2A1D5-C388-4B74-94DA-4601B0CA7D48}"/>
              </a:ext>
            </a:extLst>
          </p:cNvPr>
          <p:cNvSpPr txBox="1"/>
          <p:nvPr/>
        </p:nvSpPr>
        <p:spPr>
          <a:xfrm>
            <a:off x="6996070" y="4965142"/>
            <a:ext cx="1351105"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P = 0.01</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F49085AE-A7DA-4BAB-B4C4-95487B9CF404}"/>
              </a:ext>
            </a:extLst>
          </p:cNvPr>
          <p:cNvSpPr txBox="1"/>
          <p:nvPr/>
        </p:nvSpPr>
        <p:spPr>
          <a:xfrm>
            <a:off x="6996070" y="5355667"/>
            <a:ext cx="1351105"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P = 0.05</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FBB7F8E8-8095-4418-AFFC-E233D13614C5}"/>
              </a:ext>
            </a:extLst>
          </p:cNvPr>
          <p:cNvSpPr txBox="1"/>
          <p:nvPr/>
        </p:nvSpPr>
        <p:spPr>
          <a:xfrm>
            <a:off x="6990585" y="5746192"/>
            <a:ext cx="1356590"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P = 0.10</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Tree>
    <p:extLst>
      <p:ext uri="{BB962C8B-B14F-4D97-AF65-F5344CB8AC3E}">
        <p14:creationId xmlns:p14="http://schemas.microsoft.com/office/powerpoint/2010/main" val="106949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119</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1674582"/>
            <a:ext cx="4217311" cy="2314454"/>
            <a:chOff x="5073410" y="1488318"/>
            <a:chExt cx="4217311"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2220724"/>
              <a:chOff x="676480" y="2884915"/>
              <a:chExt cx="4217311" cy="2220724"/>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a:t>
                </a:r>
                <a:r>
                  <a:rPr lang="en-US" altLang="zh-CN" dirty="0">
                    <a:solidFill>
                      <a:srgbClr val="FF3300"/>
                    </a:solidFill>
                    <a:latin typeface="Helvetica" panose="020B0604020202020204" pitchFamily="34" charset="0"/>
                    <a:cs typeface="Helvetica" panose="020B0604020202020204" pitchFamily="34" charset="0"/>
                  </a:rPr>
                  <a:t>walking duration</a:t>
                </a:r>
              </a:p>
            </p:txBody>
          </p:sp>
          <p:sp>
            <p:nvSpPr>
              <p:cNvPr id="72" name="矩形 71">
                <a:extLst>
                  <a:ext uri="{FF2B5EF4-FFF2-40B4-BE49-F238E27FC236}">
                    <a16:creationId xmlns:a16="http://schemas.microsoft.com/office/drawing/2014/main" id="{00B4299B-72C8-4398-9D38-B411784DDCF3}"/>
                  </a:ext>
                </a:extLst>
              </p:cNvPr>
              <p:cNvSpPr/>
              <p:nvPr/>
            </p:nvSpPr>
            <p:spPr>
              <a:xfrm>
                <a:off x="676480" y="3402609"/>
                <a:ext cx="4105622" cy="1703030"/>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but not the linear relationship to describe the walking duration preference of passengers with different attributes.</a:t>
                </a:r>
              </a:p>
            </p:txBody>
          </p:sp>
        </p:grpSp>
      </p:grpSp>
      <p:grpSp>
        <p:nvGrpSpPr>
          <p:cNvPr id="73" name="组合 72">
            <a:extLst>
              <a:ext uri="{FF2B5EF4-FFF2-40B4-BE49-F238E27FC236}">
                <a16:creationId xmlns:a16="http://schemas.microsoft.com/office/drawing/2014/main" id="{FDC229A0-FAA6-4854-94CB-96F43AB02EBE}"/>
              </a:ext>
            </a:extLst>
          </p:cNvPr>
          <p:cNvGrpSpPr/>
          <p:nvPr/>
        </p:nvGrpSpPr>
        <p:grpSpPr>
          <a:xfrm>
            <a:off x="4836246" y="4398221"/>
            <a:ext cx="4217312" cy="1526008"/>
            <a:chOff x="5073410" y="2835975"/>
            <a:chExt cx="4217312" cy="1526008"/>
          </a:xfrm>
        </p:grpSpPr>
        <p:sp>
          <p:nvSpPr>
            <p:cNvPr id="75" name="矩形: 圆角 74">
              <a:extLst>
                <a:ext uri="{FF2B5EF4-FFF2-40B4-BE49-F238E27FC236}">
                  <a16:creationId xmlns:a16="http://schemas.microsoft.com/office/drawing/2014/main" id="{5941F038-C495-42E2-8366-4D31EE5480DA}"/>
                </a:ext>
              </a:extLst>
            </p:cNvPr>
            <p:cNvSpPr/>
            <p:nvPr/>
          </p:nvSpPr>
          <p:spPr>
            <a:xfrm>
              <a:off x="5073411" y="3303310"/>
              <a:ext cx="4105621" cy="1058673"/>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a:extLst>
                <a:ext uri="{FF2B5EF4-FFF2-40B4-BE49-F238E27FC236}">
                  <a16:creationId xmlns:a16="http://schemas.microsoft.com/office/drawing/2014/main" id="{53C27910-6958-4C81-9D2D-689E5B7E03CC}"/>
                </a:ext>
              </a:extLst>
            </p:cNvPr>
            <p:cNvGrpSpPr/>
            <p:nvPr/>
          </p:nvGrpSpPr>
          <p:grpSpPr>
            <a:xfrm>
              <a:off x="5073410" y="2835975"/>
              <a:ext cx="4217312" cy="1379511"/>
              <a:chOff x="676480" y="3992170"/>
              <a:chExt cx="4217312" cy="1379511"/>
            </a:xfrm>
          </p:grpSpPr>
          <p:sp>
            <p:nvSpPr>
              <p:cNvPr id="76" name="矩形 75">
                <a:extLst>
                  <a:ext uri="{FF2B5EF4-FFF2-40B4-BE49-F238E27FC236}">
                    <a16:creationId xmlns:a16="http://schemas.microsoft.com/office/drawing/2014/main" id="{97A7D31A-5F85-4486-AB9C-2323502DA63B}"/>
                  </a:ext>
                </a:extLst>
              </p:cNvPr>
              <p:cNvSpPr/>
              <p:nvPr/>
            </p:nvSpPr>
            <p:spPr>
              <a:xfrm>
                <a:off x="1025604" y="3992170"/>
                <a:ext cx="3868188" cy="369332"/>
              </a:xfrm>
              <a:prstGeom prst="rect">
                <a:avLst/>
              </a:prstGeom>
              <a:ln>
                <a:noFill/>
              </a:ln>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Identify</a:t>
                </a:r>
                <a:r>
                  <a:rPr lang="en-US" altLang="zh-CN" dirty="0">
                    <a:latin typeface="Helvetica" panose="020B0604020202020204" pitchFamily="34" charset="0"/>
                    <a:cs typeface="Helvetica" panose="020B0604020202020204" pitchFamily="34" charset="0"/>
                  </a:rPr>
                  <a:t> valid indicators</a:t>
                </a:r>
              </a:p>
            </p:txBody>
          </p:sp>
          <p:sp>
            <p:nvSpPr>
              <p:cNvPr id="77" name="矩形: 圆角 76">
                <a:extLst>
                  <a:ext uri="{FF2B5EF4-FFF2-40B4-BE49-F238E27FC236}">
                    <a16:creationId xmlns:a16="http://schemas.microsoft.com/office/drawing/2014/main" id="{D3A2ACB7-E884-4B43-B69D-05822E6380D0}"/>
                  </a:ext>
                </a:extLst>
              </p:cNvPr>
              <p:cNvSpPr/>
              <p:nvPr/>
            </p:nvSpPr>
            <p:spPr>
              <a:xfrm>
                <a:off x="736847" y="402029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8" name="矩形 77">
                <a:extLst>
                  <a:ext uri="{FF2B5EF4-FFF2-40B4-BE49-F238E27FC236}">
                    <a16:creationId xmlns:a16="http://schemas.microsoft.com/office/drawing/2014/main" id="{2A1DF693-E2A7-4EC9-8C11-1E1638ABFE98}"/>
                  </a:ext>
                </a:extLst>
              </p:cNvPr>
              <p:cNvSpPr/>
              <p:nvPr/>
            </p:nvSpPr>
            <p:spPr>
              <a:xfrm>
                <a:off x="676480" y="4499647"/>
                <a:ext cx="4105621"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Using </a:t>
                </a:r>
                <a:r>
                  <a:rPr lang="en-US" altLang="zh-CN" dirty="0">
                    <a:solidFill>
                      <a:srgbClr val="FF3300"/>
                    </a:solidFill>
                    <a:latin typeface="Helvetica" panose="020B0604020202020204" pitchFamily="34" charset="0"/>
                    <a:cs typeface="Helvetica" panose="020B0604020202020204" pitchFamily="34" charset="0"/>
                  </a:rPr>
                  <a:t>variance analysis </a:t>
                </a:r>
                <a:r>
                  <a:rPr lang="en-US" altLang="zh-CN" dirty="0">
                    <a:latin typeface="Helvetica" panose="020B0604020202020204" pitchFamily="34" charset="0"/>
                    <a:cs typeface="Helvetica" panose="020B0604020202020204" pitchFamily="34" charset="0"/>
                  </a:rPr>
                  <a:t>to identify the valid influencing factors.</a:t>
                </a:r>
                <a:endParaRPr lang="zh-CN" altLang="en-US" dirty="0">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100769" y="1824383"/>
            <a:ext cx="731520" cy="731520"/>
          </a:xfrm>
          <a:prstGeom prst="rect">
            <a:avLst/>
          </a:prstGeom>
        </p:spPr>
      </p:pic>
      <p:pic>
        <p:nvPicPr>
          <p:cNvPr id="89" name="图形 88" descr="箭头: 直">
            <a:extLst>
              <a:ext uri="{FF2B5EF4-FFF2-40B4-BE49-F238E27FC236}">
                <a16:creationId xmlns:a16="http://schemas.microsoft.com/office/drawing/2014/main" id="{99199712-D77F-44A1-AF55-016AB98B4B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4080967" y="4398712"/>
            <a:ext cx="701749" cy="701749"/>
          </a:xfrm>
          <a:prstGeom prst="rect">
            <a:avLst/>
          </a:prstGeom>
        </p:spPr>
      </p:pic>
      <p:sp>
        <p:nvSpPr>
          <p:cNvPr id="90" name="文本框 89">
            <a:extLst>
              <a:ext uri="{FF2B5EF4-FFF2-40B4-BE49-F238E27FC236}">
                <a16:creationId xmlns:a16="http://schemas.microsoft.com/office/drawing/2014/main" id="{247DACE0-CD5D-4A08-8F89-3C3FDDCC0E24}"/>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120</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Passenger volume of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passenger volume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125</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126</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127</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128</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129</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518057" cy="461665"/>
            <a:chOff x="-3" y="4323990"/>
            <a:chExt cx="2518057"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147110"/>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6" y="2227523"/>
            <a:ext cx="4217311" cy="3253264"/>
            <a:chOff x="5073410" y="1488318"/>
            <a:chExt cx="4217311"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073410" y="1488318"/>
              <a:ext cx="4217311" cy="3103011"/>
              <a:chOff x="676480" y="2884915"/>
              <a:chExt cx="4217311" cy="3103011"/>
            </a:xfrm>
          </p:grpSpPr>
          <p:sp>
            <p:nvSpPr>
              <p:cNvPr id="72" name="矩形 71">
                <a:extLst>
                  <a:ext uri="{FF2B5EF4-FFF2-40B4-BE49-F238E27FC236}">
                    <a16:creationId xmlns:a16="http://schemas.microsoft.com/office/drawing/2014/main" id="{00B4299B-72C8-4398-9D38-B411784DDCF3}"/>
                  </a:ext>
                </a:extLst>
              </p:cNvPr>
              <p:cNvSpPr/>
              <p:nvPr/>
            </p:nvSpPr>
            <p:spPr>
              <a:xfrm>
                <a:off x="676480" y="3453899"/>
                <a:ext cx="4105622" cy="2534027"/>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and predict </a:t>
                </a:r>
                <a:r>
                  <a:rPr lang="en-US" altLang="zh-CN" dirty="0">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Predict and evaluate</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pic>
        <p:nvPicPr>
          <p:cNvPr id="87" name="图形 86" descr="箭头: 顺时针弯曲">
            <a:extLst>
              <a:ext uri="{FF2B5EF4-FFF2-40B4-BE49-F238E27FC236}">
                <a16:creationId xmlns:a16="http://schemas.microsoft.com/office/drawing/2014/main" id="{0B0CC522-07AA-4A55-8F06-FC6C4725C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755422" y="2194174"/>
            <a:ext cx="731520" cy="731520"/>
          </a:xfrm>
          <a:prstGeom prst="rect">
            <a:avLst/>
          </a:prstGeom>
        </p:spPr>
      </p:pic>
    </p:spTree>
    <p:extLst>
      <p:ext uri="{BB962C8B-B14F-4D97-AF65-F5344CB8AC3E}">
        <p14:creationId xmlns:p14="http://schemas.microsoft.com/office/powerpoint/2010/main" val="52718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130</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131</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132</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133</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134</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135</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136</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137</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138</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139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148954"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299410" y="1402407"/>
            <a:ext cx="2185215"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Threshold value of walking duration</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226234" y="4095052"/>
            <a:ext cx="902811"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129045" y="4279718"/>
            <a:ext cx="491386"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Passengers’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569934"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219803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 for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529163"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367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140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141</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17" name="星形: 五角 16">
            <a:extLst>
              <a:ext uri="{FF2B5EF4-FFF2-40B4-BE49-F238E27FC236}">
                <a16:creationId xmlns:a16="http://schemas.microsoft.com/office/drawing/2014/main" id="{BADBBF22-DCAE-471D-B911-E9A5F2CF9302}"/>
              </a:ext>
            </a:extLst>
          </p:cNvPr>
          <p:cNvSpPr/>
          <p:nvPr/>
        </p:nvSpPr>
        <p:spPr>
          <a:xfrm>
            <a:off x="7305442" y="543738"/>
            <a:ext cx="1338606" cy="1338606"/>
          </a:xfrm>
          <a:prstGeom prst="star5">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Behavior</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Probability</a:t>
            </a:r>
          </a:p>
        </p:txBody>
      </p:sp>
      <p:cxnSp>
        <p:nvCxnSpPr>
          <p:cNvPr id="16" name="直接连接符 15">
            <a:extLst>
              <a:ext uri="{FF2B5EF4-FFF2-40B4-BE49-F238E27FC236}">
                <a16:creationId xmlns:a16="http://schemas.microsoft.com/office/drawing/2014/main" id="{EAB279AA-6602-4379-8192-FFAD3E116D49}"/>
              </a:ext>
            </a:extLst>
          </p:cNvPr>
          <p:cNvCxnSpPr>
            <a:cxnSpLocks/>
          </p:cNvCxnSpPr>
          <p:nvPr/>
        </p:nvCxnSpPr>
        <p:spPr>
          <a:xfrm>
            <a:off x="919137" y="2399567"/>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cxnSp>
        <p:nvCxnSpPr>
          <p:cNvPr id="48" name="直接连接符 47">
            <a:extLst>
              <a:ext uri="{FF2B5EF4-FFF2-40B4-BE49-F238E27FC236}">
                <a16:creationId xmlns:a16="http://schemas.microsoft.com/office/drawing/2014/main" id="{D9882E18-D0A6-4A71-809A-F28321638D79}"/>
              </a:ext>
            </a:extLst>
          </p:cNvPr>
          <p:cNvCxnSpPr>
            <a:cxnSpLocks/>
          </p:cNvCxnSpPr>
          <p:nvPr/>
        </p:nvCxnSpPr>
        <p:spPr>
          <a:xfrm>
            <a:off x="919137" y="4797339"/>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4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16</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cxnSp>
        <p:nvCxnSpPr>
          <p:cNvPr id="26" name="直接连接符 25">
            <a:extLst>
              <a:ext uri="{FF2B5EF4-FFF2-40B4-BE49-F238E27FC236}">
                <a16:creationId xmlns:a16="http://schemas.microsoft.com/office/drawing/2014/main" id="{3EAE3A47-58DA-4874-9A29-EA2459E1FF79}"/>
              </a:ext>
            </a:extLst>
          </p:cNvPr>
          <p:cNvCxnSpPr>
            <a:cxnSpLocks/>
          </p:cNvCxnSpPr>
          <p:nvPr/>
        </p:nvCxnSpPr>
        <p:spPr>
          <a:xfrm>
            <a:off x="1106905"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98F1DC-16C9-4C12-A119-EF7A8BBA1AAF}"/>
              </a:ext>
            </a:extLst>
          </p:cNvPr>
          <p:cNvCxnSpPr>
            <a:cxnSpLocks/>
          </p:cNvCxnSpPr>
          <p:nvPr/>
        </p:nvCxnSpPr>
        <p:spPr>
          <a:xfrm>
            <a:off x="5713966" y="1873829"/>
            <a:ext cx="24518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2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17</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639620"/>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668086" y="1053571"/>
            <a:ext cx="3735638"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solidFill>
                  <a:srgbClr val="FF0000"/>
                </a:solidFill>
                <a:latin typeface="Helvetica" panose="020B0604020202020204" pitchFamily="34" charset="0"/>
                <a:cs typeface="Helvetica" panose="020B0604020202020204" pitchFamily="34" charset="0"/>
              </a:rPr>
              <a:t>Source:</a:t>
            </a:r>
            <a:r>
              <a:rPr lang="en-US" altLang="zh-CN" sz="2000" dirty="0">
                <a:latin typeface="Helvetica" panose="020B0604020202020204" pitchFamily="34" charset="0"/>
                <a:cs typeface="Helvetica" panose="020B0604020202020204" pitchFamily="34" charset="0"/>
              </a:rPr>
              <a:t>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cxnSp>
        <p:nvCxnSpPr>
          <p:cNvPr id="18" name="直接连接符 17">
            <a:extLst>
              <a:ext uri="{FF2B5EF4-FFF2-40B4-BE49-F238E27FC236}">
                <a16:creationId xmlns:a16="http://schemas.microsoft.com/office/drawing/2014/main" id="{1C224BA0-18D8-4C66-862E-7491FD97E362}"/>
              </a:ext>
            </a:extLst>
          </p:cNvPr>
          <p:cNvCxnSpPr>
            <a:cxnSpLocks/>
          </p:cNvCxnSpPr>
          <p:nvPr/>
        </p:nvCxnSpPr>
        <p:spPr>
          <a:xfrm>
            <a:off x="2971800" y="1546650"/>
            <a:ext cx="312821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891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18</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FF5050">
              <a:alpha val="20000"/>
            </a:srgbClr>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478256" cy="461665"/>
            <a:chOff x="-3" y="4326643"/>
            <a:chExt cx="3478256"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28487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verification</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3260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046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19</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247504"/>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598377"/>
            <a:ext cx="364715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person trip survey</a:t>
            </a:r>
            <a:endParaRPr lang="zh-CN" altLang="en-US" dirty="0">
              <a:latin typeface="Helvetica" panose="020B0604020202020204" pitchFamily="34" charset="0"/>
              <a:cs typeface="Helvetica" panose="020B0604020202020204" pitchFamily="34" charset="0"/>
            </a:endParaRPr>
          </a:p>
        </p:txBody>
      </p:sp>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spTree>
    <p:extLst>
      <p:ext uri="{BB962C8B-B14F-4D97-AF65-F5344CB8AC3E}">
        <p14:creationId xmlns:p14="http://schemas.microsoft.com/office/powerpoint/2010/main" val="119119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D5C2E4A-6E8A-43FD-90E9-7EC11DB7FAC9}"/>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Introduction</a:t>
            </a: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
        <p:nvSpPr>
          <p:cNvPr id="14" name="矩形 13">
            <a:extLst>
              <a:ext uri="{FF2B5EF4-FFF2-40B4-BE49-F238E27FC236}">
                <a16:creationId xmlns:a16="http://schemas.microsoft.com/office/drawing/2014/main" id="{13ED5BA8-D80C-4361-A429-3DFCB920BBB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0947712-17E4-43A5-907B-D52A150045CC}"/>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0209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B67835AE-581D-4D55-B562-C670842C00D4}"/>
              </a:ext>
            </a:extLst>
          </p:cNvPr>
          <p:cNvSpPr/>
          <p:nvPr/>
        </p:nvSpPr>
        <p:spPr>
          <a:xfrm>
            <a:off x="-1" y="537685"/>
            <a:ext cx="9144000" cy="14952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CF92B8B9-467F-49AE-AA93-BB6D6A06A3F2}"/>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圆角 2">
            <a:extLst>
              <a:ext uri="{FF2B5EF4-FFF2-40B4-BE49-F238E27FC236}">
                <a16:creationId xmlns:a16="http://schemas.microsoft.com/office/drawing/2014/main" id="{E2119293-4105-455F-B600-326B6A7212A7}"/>
              </a:ext>
            </a:extLst>
          </p:cNvPr>
          <p:cNvSpPr/>
          <p:nvPr/>
        </p:nvSpPr>
        <p:spPr>
          <a:xfrm>
            <a:off x="304104" y="2252001"/>
            <a:ext cx="8498148" cy="1318189"/>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A9EAE3A-214D-4138-B54B-8A4377D67CDB}"/>
              </a:ext>
            </a:extLst>
          </p:cNvPr>
          <p:cNvSpPr txBox="1"/>
          <p:nvPr/>
        </p:nvSpPr>
        <p:spPr>
          <a:xfrm>
            <a:off x="489524" y="2517397"/>
            <a:ext cx="3048696" cy="92333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Real Walking duration</a:t>
            </a:r>
            <a:r>
              <a:rPr lang="en-US" altLang="zh-CN" dirty="0">
                <a:latin typeface="Helvetica" panose="020B0604020202020204" pitchFamily="34" charset="0"/>
                <a:cs typeface="Helvetica" panose="020B0604020202020204" pitchFamily="34" charset="0"/>
              </a:rPr>
              <a:t> obtained from person trip survey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7E53A6F-D776-40D5-9144-BDB33C7A781F}"/>
                  </a:ext>
                </a:extLst>
              </p:cNvPr>
              <p:cNvSpPr txBox="1"/>
              <p:nvPr/>
            </p:nvSpPr>
            <p:spPr>
              <a:xfrm>
                <a:off x="3931693" y="2466286"/>
                <a:ext cx="4969273"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7" name="文本框 6">
                <a:extLst>
                  <a:ext uri="{FF2B5EF4-FFF2-40B4-BE49-F238E27FC236}">
                    <a16:creationId xmlns:a16="http://schemas.microsoft.com/office/drawing/2014/main" id="{17E53A6F-D776-40D5-9144-BDB33C7A781F}"/>
                  </a:ext>
                </a:extLst>
              </p:cNvPr>
              <p:cNvSpPr txBox="1">
                <a:spLocks noRot="1" noChangeAspect="1" noMove="1" noResize="1" noEditPoints="1" noAdjustHandles="1" noChangeArrowheads="1" noChangeShapeType="1" noTextEdit="1"/>
              </p:cNvSpPr>
              <p:nvPr/>
            </p:nvSpPr>
            <p:spPr>
              <a:xfrm>
                <a:off x="3931693" y="2466286"/>
                <a:ext cx="4969273" cy="276999"/>
              </a:xfrm>
              <a:prstGeom prst="rect">
                <a:avLst/>
              </a:prstGeom>
              <a:blipFill>
                <a:blip r:embed="rId3"/>
                <a:stretch>
                  <a:fillRect l="-736" t="-2222" b="-377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765441B-2834-4CAD-9D91-1E323C68525E}"/>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9E725C4-8B15-43CB-931A-21A5C4CCBCC9}"/>
                  </a:ext>
                </a:extLst>
              </p:cNvPr>
              <p:cNvSpPr txBox="1"/>
              <p:nvPr/>
            </p:nvSpPr>
            <p:spPr>
              <a:xfrm>
                <a:off x="3931693" y="2881498"/>
                <a:ext cx="4870559" cy="646331"/>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1</m:t>
                        </m:r>
                      </m:sub>
                    </m:sSub>
                  </m:oMath>
                </a14:m>
                <a:r>
                  <a:rPr lang="en-US" altLang="zh-CN" dirty="0">
                    <a:solidFill>
                      <a:schemeClr val="tx1"/>
                    </a:solidFill>
                    <a:latin typeface="Helvetica" panose="020B0604020202020204" pitchFamily="34" charset="0"/>
                    <a:cs typeface="Helvetica" panose="020B0604020202020204" pitchFamily="34" charset="0"/>
                  </a:rPr>
                  <a:t> is the reflection of the walking duration from </a:t>
                </a:r>
                <a:r>
                  <a:rPr lang="en-US" altLang="zh-CN" dirty="0">
                    <a:solidFill>
                      <a:srgbClr val="FF3300"/>
                    </a:solidFill>
                    <a:latin typeface="Helvetica" panose="020B0604020202020204" pitchFamily="34" charset="0"/>
                    <a:cs typeface="Helvetica" panose="020B0604020202020204" pitchFamily="34" charset="0"/>
                  </a:rPr>
                  <a:t>departures to stations </a:t>
                </a:r>
              </a:p>
            </p:txBody>
          </p:sp>
        </mc:Choice>
        <mc:Fallback xmlns="">
          <p:sp>
            <p:nvSpPr>
              <p:cNvPr id="9" name="文本框 8">
                <a:extLst>
                  <a:ext uri="{FF2B5EF4-FFF2-40B4-BE49-F238E27FC236}">
                    <a16:creationId xmlns:a16="http://schemas.microsoft.com/office/drawing/2014/main" id="{49E725C4-8B15-43CB-931A-21A5C4CCBCC9}"/>
                  </a:ext>
                </a:extLst>
              </p:cNvPr>
              <p:cNvSpPr txBox="1">
                <a:spLocks noRot="1" noChangeAspect="1" noMove="1" noResize="1" noEditPoints="1" noAdjustHandles="1" noChangeArrowheads="1" noChangeShapeType="1" noTextEdit="1"/>
              </p:cNvSpPr>
              <p:nvPr/>
            </p:nvSpPr>
            <p:spPr>
              <a:xfrm>
                <a:off x="3931693" y="2881498"/>
                <a:ext cx="4870559" cy="646331"/>
              </a:xfrm>
              <a:prstGeom prst="rect">
                <a:avLst/>
              </a:prstGeom>
              <a:blipFill>
                <a:blip r:embed="rId4"/>
                <a:stretch>
                  <a:fillRect l="-1126"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B5C556F-7D64-46D9-BD4E-4C5ABC7F5FD3}"/>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6B5C556F-7D64-46D9-BD4E-4C5ABC7F5FD3}"/>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9980B24-4FB3-40B9-AB90-D623AD89539A}"/>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𝑌</m:t>
                        </m:r>
                      </m:e>
                      <m:sub>
                        <m:r>
                          <a:rPr lang="en-US" altLang="zh-CN">
                            <a:solidFill>
                              <a:schemeClr val="tx1"/>
                            </a:solidFill>
                            <a:latin typeface="Cambria Math" panose="02040503050406030204" pitchFamily="18" charset="0"/>
                          </a:rPr>
                          <m:t>2</m:t>
                        </m:r>
                      </m:sub>
                    </m:sSub>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11" name="文本框 10">
                <a:extLst>
                  <a:ext uri="{FF2B5EF4-FFF2-40B4-BE49-F238E27FC236}">
                    <a16:creationId xmlns:a16="http://schemas.microsoft.com/office/drawing/2014/main" id="{F9980B24-4FB3-40B9-AB90-D623AD89539A}"/>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6" t="-5455" b="-10000"/>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AA27D17-39BC-4588-BC9A-534192A42B5B}"/>
              </a:ext>
            </a:extLst>
          </p:cNvPr>
          <p:cNvGrpSpPr/>
          <p:nvPr/>
        </p:nvGrpSpPr>
        <p:grpSpPr>
          <a:xfrm>
            <a:off x="489524" y="1192035"/>
            <a:ext cx="8128000" cy="721883"/>
            <a:chOff x="489527" y="1379998"/>
            <a:chExt cx="8128000" cy="929843"/>
          </a:xfrm>
        </p:grpSpPr>
        <p:sp>
          <p:nvSpPr>
            <p:cNvPr id="14" name="文本框 13">
              <a:extLst>
                <a:ext uri="{FF2B5EF4-FFF2-40B4-BE49-F238E27FC236}">
                  <a16:creationId xmlns:a16="http://schemas.microsoft.com/office/drawing/2014/main" id="{182BF757-9DAF-4564-B5AD-9CDE990D6DF3}"/>
                </a:ext>
              </a:extLst>
            </p:cNvPr>
            <p:cNvSpPr txBox="1"/>
            <p:nvPr/>
          </p:nvSpPr>
          <p:spPr>
            <a:xfrm>
              <a:off x="489527" y="1379998"/>
              <a:ext cx="8128000" cy="47572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general expression </a:t>
              </a:r>
              <a:r>
                <a:rPr lang="en-US" altLang="zh-CN" dirty="0">
                  <a:latin typeface="Helvetica" panose="020B0604020202020204" pitchFamily="34" charset="0"/>
                  <a:cs typeface="Helvetica" panose="020B0604020202020204" pitchFamily="34" charset="0"/>
                </a:rPr>
                <a:t>can be:</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E5C276-40B0-4309-9547-CBAAE0E04A44}"/>
                    </a:ext>
                  </a:extLst>
                </p:cNvPr>
                <p:cNvSpPr txBox="1"/>
                <p:nvPr/>
              </p:nvSpPr>
              <p:spPr>
                <a:xfrm>
                  <a:off x="1468323" y="1953044"/>
                  <a:ext cx="5562677" cy="356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5" name="文本框 14">
                  <a:extLst>
                    <a:ext uri="{FF2B5EF4-FFF2-40B4-BE49-F238E27FC236}">
                      <a16:creationId xmlns:a16="http://schemas.microsoft.com/office/drawing/2014/main" id="{D9E5C276-40B0-4309-9547-CBAAE0E04A44}"/>
                    </a:ext>
                  </a:extLst>
                </p:cNvPr>
                <p:cNvSpPr txBox="1">
                  <a:spLocks noRot="1" noChangeAspect="1" noMove="1" noResize="1" noEditPoints="1" noAdjustHandles="1" noChangeArrowheads="1" noChangeShapeType="1" noTextEdit="1"/>
                </p:cNvSpPr>
                <p:nvPr/>
              </p:nvSpPr>
              <p:spPr>
                <a:xfrm>
                  <a:off x="1468323" y="1953044"/>
                  <a:ext cx="5562677" cy="356797"/>
                </a:xfrm>
                <a:prstGeom prst="rect">
                  <a:avLst/>
                </a:prstGeom>
                <a:blipFill>
                  <a:blip r:embed="rId7"/>
                  <a:stretch>
                    <a:fillRect l="-877" t="-2222" b="-37778"/>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979C661D-82CD-4B9F-A6C8-9C2962A9BA32}"/>
              </a:ext>
            </a:extLst>
          </p:cNvPr>
          <p:cNvGrpSpPr/>
          <p:nvPr/>
        </p:nvGrpSpPr>
        <p:grpSpPr>
          <a:xfrm>
            <a:off x="4845445" y="3678060"/>
            <a:ext cx="2650840" cy="1234402"/>
            <a:chOff x="3028837" y="3703701"/>
            <a:chExt cx="2650840" cy="1234402"/>
          </a:xfrm>
        </p:grpSpPr>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D7AB62B9-CAB0-4C2F-A47C-A5C12E2B6E01}"/>
                    </a:ext>
                  </a:extLst>
                </p:cNvPr>
                <p:cNvSpPr/>
                <p:nvPr/>
              </p:nvSpPr>
              <p:spPr>
                <a:xfrm>
                  <a:off x="3028837" y="3985694"/>
                  <a:ext cx="2650840"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 ~ </m:t>
                        </m:r>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𝑌</m:t>
                            </m:r>
                          </m:e>
                          <m:sub>
                            <m:r>
                              <a:rPr lang="en-US" altLang="zh-CN" b="0" i="1" dirty="0" smtClean="0">
                                <a:solidFill>
                                  <a:schemeClr val="tx1"/>
                                </a:solidFill>
                                <a:latin typeface="Cambria Math" panose="02040503050406030204" pitchFamily="18" charset="0"/>
                              </a:rPr>
                              <m:t>2</m:t>
                            </m:r>
                          </m:sub>
                        </m:sSub>
                      </m:oMath>
                    </m:oMathPara>
                  </a14:m>
                  <a:endParaRPr lang="en-US" altLang="zh-CN" dirty="0">
                    <a:solidFill>
                      <a:schemeClr val="tx1"/>
                    </a:solidFill>
                    <a:latin typeface="Helvetica" panose="020B0604020202020204" pitchFamily="34" charset="0"/>
                    <a:cs typeface="Helvetica" panose="020B0604020202020204" pitchFamily="34" charset="0"/>
                  </a:endParaRPr>
                </a:p>
                <a:p>
                  <a:pPr algn="ctr"/>
                  <a:r>
                    <a:rPr lang="en-US" altLang="zh-CN" dirty="0">
                      <a:solidFill>
                        <a:schemeClr val="tx1"/>
                      </a:solidFill>
                      <a:latin typeface="Helvetica" panose="020B0604020202020204" pitchFamily="34" charset="0"/>
                      <a:cs typeface="Helvetica" panose="020B0604020202020204" pitchFamily="34" charset="0"/>
                    </a:rPr>
                    <a:t>Deviation is appeared</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12" name="矩形: 圆角 11">
                  <a:extLst>
                    <a:ext uri="{FF2B5EF4-FFF2-40B4-BE49-F238E27FC236}">
                      <a16:creationId xmlns:a16="http://schemas.microsoft.com/office/drawing/2014/main" id="{D7AB62B9-CAB0-4C2F-A47C-A5C12E2B6E01}"/>
                    </a:ext>
                  </a:extLst>
                </p:cNvPr>
                <p:cNvSpPr>
                  <a:spLocks noRot="1" noChangeAspect="1" noMove="1" noResize="1" noEditPoints="1" noAdjustHandles="1" noChangeArrowheads="1" noChangeShapeType="1" noTextEdit="1"/>
                </p:cNvSpPr>
                <p:nvPr/>
              </p:nvSpPr>
              <p:spPr>
                <a:xfrm>
                  <a:off x="3028837" y="3985694"/>
                  <a:ext cx="2650840" cy="670416"/>
                </a:xfrm>
                <a:prstGeom prst="roundRect">
                  <a:avLst/>
                </a:prstGeom>
                <a:blipFill>
                  <a:blip r:embed="rId8"/>
                  <a:stretch>
                    <a:fillRect b="-9735"/>
                  </a:stretch>
                </a:blipFill>
                <a:ln w="19050">
                  <a:solidFill>
                    <a:srgbClr val="FF5050"/>
                  </a:solidFill>
                </a:ln>
              </p:spPr>
              <p:txBody>
                <a:bodyPr/>
                <a:lstStyle/>
                <a:p>
                  <a:r>
                    <a:rPr lang="zh-CN" altLang="en-US">
                      <a:noFill/>
                    </a:rPr>
                    <a:t> </a:t>
                  </a:r>
                </a:p>
              </p:txBody>
            </p:sp>
          </mc:Fallback>
        </mc:AlternateContent>
        <p:sp>
          <p:nvSpPr>
            <p:cNvPr id="17" name="箭头: 五边形 16">
              <a:extLst>
                <a:ext uri="{FF2B5EF4-FFF2-40B4-BE49-F238E27FC236}">
                  <a16:creationId xmlns:a16="http://schemas.microsoft.com/office/drawing/2014/main" id="{76CE2618-841F-46C5-AAA6-9F96A90C05F2}"/>
                </a:ext>
              </a:extLst>
            </p:cNvPr>
            <p:cNvSpPr/>
            <p:nvPr/>
          </p:nvSpPr>
          <p:spPr>
            <a:xfrm rot="16200000">
              <a:off x="4243568" y="3632092"/>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8" name="箭头: 五边形 17">
              <a:extLst>
                <a:ext uri="{FF2B5EF4-FFF2-40B4-BE49-F238E27FC236}">
                  <a16:creationId xmlns:a16="http://schemas.microsoft.com/office/drawing/2014/main" id="{15439F75-78D7-48AD-A2F5-FC5A8615FCAD}"/>
                </a:ext>
              </a:extLst>
            </p:cNvPr>
            <p:cNvSpPr/>
            <p:nvPr/>
          </p:nvSpPr>
          <p:spPr>
            <a:xfrm rot="5400000">
              <a:off x="4243569" y="4645116"/>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sp>
        <p:nvSpPr>
          <p:cNvPr id="22" name="文本框 21">
            <a:extLst>
              <a:ext uri="{FF2B5EF4-FFF2-40B4-BE49-F238E27FC236}">
                <a16:creationId xmlns:a16="http://schemas.microsoft.com/office/drawing/2014/main" id="{2635EDD2-6351-461F-BC4D-0686B92785E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CD4E51CE-507A-4665-9B9D-D690746D93B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灯片编号占位符 1">
            <a:extLst>
              <a:ext uri="{FF2B5EF4-FFF2-40B4-BE49-F238E27FC236}">
                <a16:creationId xmlns:a16="http://schemas.microsoft.com/office/drawing/2014/main" id="{693813F8-B87F-44E1-B872-661F4991FB9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20</a:t>
            </a:fld>
            <a:endParaRPr lang="zh-CN" altLang="en-US"/>
          </a:p>
        </p:txBody>
      </p:sp>
      <p:sp>
        <p:nvSpPr>
          <p:cNvPr id="25" name="文本框 24">
            <a:extLst>
              <a:ext uri="{FF2B5EF4-FFF2-40B4-BE49-F238E27FC236}">
                <a16:creationId xmlns:a16="http://schemas.microsoft.com/office/drawing/2014/main" id="{1D13A7A7-2D57-43C6-A07C-00B945F8BEF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26" name="矩形 25">
            <a:extLst>
              <a:ext uri="{FF2B5EF4-FFF2-40B4-BE49-F238E27FC236}">
                <a16:creationId xmlns:a16="http://schemas.microsoft.com/office/drawing/2014/main" id="{812C8204-FDF0-4D69-BFBB-B33AA8629D2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A4C22249-E12D-4709-BF3A-7227A09FBAE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FB484C20-4CB0-4E3B-89F7-B99912BFCE7B}"/>
              </a:ext>
            </a:extLst>
          </p:cNvPr>
          <p:cNvGrpSpPr/>
          <p:nvPr/>
        </p:nvGrpSpPr>
        <p:grpSpPr>
          <a:xfrm>
            <a:off x="306570" y="591906"/>
            <a:ext cx="3786032" cy="461665"/>
            <a:chOff x="-3" y="4326643"/>
            <a:chExt cx="3786032" cy="461665"/>
          </a:xfrm>
        </p:grpSpPr>
        <p:sp>
          <p:nvSpPr>
            <p:cNvPr id="34" name="矩形 33">
              <a:extLst>
                <a:ext uri="{FF2B5EF4-FFF2-40B4-BE49-F238E27FC236}">
                  <a16:creationId xmlns:a16="http://schemas.microsoft.com/office/drawing/2014/main" id="{B931765C-450C-4745-B6EA-A6B0DCC356F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CCDFA89E-860D-4CD8-A0D3-B1A3EA921EEF}"/>
                </a:ext>
              </a:extLst>
            </p:cNvPr>
            <p:cNvSpPr txBox="1"/>
            <p:nvPr/>
          </p:nvSpPr>
          <p:spPr>
            <a:xfrm>
              <a:off x="193379" y="4326643"/>
              <a:ext cx="35926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description</a:t>
              </a:r>
            </a:p>
          </p:txBody>
        </p:sp>
      </p:grpSp>
      <p:grpSp>
        <p:nvGrpSpPr>
          <p:cNvPr id="4" name="组合 3">
            <a:extLst>
              <a:ext uri="{FF2B5EF4-FFF2-40B4-BE49-F238E27FC236}">
                <a16:creationId xmlns:a16="http://schemas.microsoft.com/office/drawing/2014/main" id="{9F619B8D-585B-43A4-B9D3-745282721C7B}"/>
              </a:ext>
            </a:extLst>
          </p:cNvPr>
          <p:cNvGrpSpPr/>
          <p:nvPr/>
        </p:nvGrpSpPr>
        <p:grpSpPr>
          <a:xfrm>
            <a:off x="1133857" y="3671751"/>
            <a:ext cx="2218944" cy="1235562"/>
            <a:chOff x="1133857" y="3732049"/>
            <a:chExt cx="2218944" cy="1235562"/>
          </a:xfrm>
        </p:grpSpPr>
        <p:sp>
          <p:nvSpPr>
            <p:cNvPr id="37" name="矩形: 圆角 36">
              <a:extLst>
                <a:ext uri="{FF2B5EF4-FFF2-40B4-BE49-F238E27FC236}">
                  <a16:creationId xmlns:a16="http://schemas.microsoft.com/office/drawing/2014/main" id="{61D38FFE-8FA6-45FB-A1B4-ADFAA6C98DBA}"/>
                </a:ext>
              </a:extLst>
            </p:cNvPr>
            <p:cNvSpPr/>
            <p:nvPr/>
          </p:nvSpPr>
          <p:spPr>
            <a:xfrm>
              <a:off x="1133857" y="4016145"/>
              <a:ext cx="2218944" cy="670416"/>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Real ≠ Acceptable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箭头: 五边形 37">
              <a:extLst>
                <a:ext uri="{FF2B5EF4-FFF2-40B4-BE49-F238E27FC236}">
                  <a16:creationId xmlns:a16="http://schemas.microsoft.com/office/drawing/2014/main" id="{8F14DFE5-9BD6-4A2D-BBD5-EB5C1E7DADC6}"/>
                </a:ext>
              </a:extLst>
            </p:cNvPr>
            <p:cNvSpPr/>
            <p:nvPr/>
          </p:nvSpPr>
          <p:spPr>
            <a:xfrm rot="16200000">
              <a:off x="2132640" y="3660440"/>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箭头: 五边形 38">
              <a:extLst>
                <a:ext uri="{FF2B5EF4-FFF2-40B4-BE49-F238E27FC236}">
                  <a16:creationId xmlns:a16="http://schemas.microsoft.com/office/drawing/2014/main" id="{E9BC2908-D54F-43B1-BB11-4071CBFBE935}"/>
                </a:ext>
              </a:extLst>
            </p:cNvPr>
            <p:cNvSpPr/>
            <p:nvPr/>
          </p:nvSpPr>
          <p:spPr>
            <a:xfrm rot="5400000">
              <a:off x="2132640" y="4674624"/>
              <a:ext cx="221378" cy="364596"/>
            </a:xfrm>
            <a:prstGeom prst="homePlat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88673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21</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219856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1F1E4CA-8C9C-4312-ABBE-EF241EE3EACE}"/>
              </a:ext>
            </a:extLst>
          </p:cNvPr>
          <p:cNvGrpSpPr/>
          <p:nvPr/>
        </p:nvGrpSpPr>
        <p:grpSpPr>
          <a:xfrm>
            <a:off x="914036" y="3935337"/>
            <a:ext cx="7642857" cy="958297"/>
            <a:chOff x="736847" y="4027493"/>
            <a:chExt cx="7642857" cy="958297"/>
          </a:xfrm>
        </p:grpSpPr>
        <p:grpSp>
          <p:nvGrpSpPr>
            <p:cNvPr id="11" name="组合 10">
              <a:extLst>
                <a:ext uri="{FF2B5EF4-FFF2-40B4-BE49-F238E27FC236}">
                  <a16:creationId xmlns:a16="http://schemas.microsoft.com/office/drawing/2014/main" id="{C9187B7B-FD7E-4E64-86BA-6CD7A4948C37}"/>
                </a:ext>
              </a:extLst>
            </p:cNvPr>
            <p:cNvGrpSpPr/>
            <p:nvPr/>
          </p:nvGrpSpPr>
          <p:grpSpPr>
            <a:xfrm>
              <a:off x="736847" y="4027493"/>
              <a:ext cx="7642857" cy="958297"/>
              <a:chOff x="736847" y="4027493"/>
              <a:chExt cx="7642857" cy="958297"/>
            </a:xfrm>
          </p:grpSpPr>
          <p:grpSp>
            <p:nvGrpSpPr>
              <p:cNvPr id="3" name="组合 2">
                <a:extLst>
                  <a:ext uri="{FF2B5EF4-FFF2-40B4-BE49-F238E27FC236}">
                    <a16:creationId xmlns:a16="http://schemas.microsoft.com/office/drawing/2014/main" id="{E4E84BE7-6748-493B-AE28-724F242BDCC9}"/>
                  </a:ext>
                </a:extLst>
              </p:cNvPr>
              <p:cNvGrpSpPr/>
              <p:nvPr/>
            </p:nvGrpSpPr>
            <p:grpSpPr>
              <a:xfrm>
                <a:off x="736847" y="4027493"/>
                <a:ext cx="7642857" cy="958297"/>
                <a:chOff x="736847" y="2284761"/>
                <a:chExt cx="7642857" cy="958297"/>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AA773F-5953-40C1-8B2E-2A2B485E4DAD}"/>
                        </a:ext>
                      </a:extLst>
                    </p:cNvPr>
                    <p:cNvSpPr txBox="1"/>
                    <p:nvPr/>
                  </p:nvSpPr>
                  <p:spPr>
                    <a:xfrm>
                      <a:off x="736847" y="2789279"/>
                      <a:ext cx="7642857" cy="453779"/>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m:rPr>
                                    <m:sty m:val="p"/>
                                  </m:rPr>
                                  <a:rPr lang="en-US" altLang="zh-CN" i="1">
                                    <a:latin typeface="Cambria Math" panose="02040503050406030204" pitchFamily="18" charset="0"/>
                                  </a:rPr>
                                  <m:t>y</m:t>
                                </m:r>
                                <m:r>
                                  <a:rPr lang="en-US" altLang="zh-CN" i="1">
                                    <a:latin typeface="Cambria Math" panose="02040503050406030204" pitchFamily="18" charset="0"/>
                                  </a:rPr>
                                  <m:t> </m:t>
                                </m:r>
                                <m:r>
                                  <a:rPr lang="en-US" altLang="zh-CN" i="1">
                                    <a:latin typeface="Cambria Math" panose="02040503050406030204" pitchFamily="18" charset="0"/>
                                  </a:rPr>
                                  <m:t>𝑚𝑖𝑛</m:t>
                                </m:r>
                              </m:sub>
                            </m:sSub>
                            <m:r>
                              <a:rPr lang="en-US" altLang="zh-CN" i="1">
                                <a:latin typeface="Cambria Math" panose="02040503050406030204" pitchFamily="18" charset="0"/>
                              </a:rPr>
                              <m:t> ∈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0, 1</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0EAA773F-5953-40C1-8B2E-2A2B485E4DAD}"/>
                        </a:ext>
                      </a:extLst>
                    </p:cNvPr>
                    <p:cNvSpPr txBox="1">
                      <a:spLocks noRot="1" noChangeAspect="1" noMove="1" noResize="1" noEditPoints="1" noAdjustHandles="1" noChangeArrowheads="1" noChangeShapeType="1" noTextEdit="1"/>
                    </p:cNvSpPr>
                    <p:nvPr/>
                  </p:nvSpPr>
                  <p:spPr>
                    <a:xfrm>
                      <a:off x="736847" y="2789279"/>
                      <a:ext cx="7642857" cy="453779"/>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122E412-8ED8-4FD0-B978-FBEB940A187A}"/>
                    </a:ext>
                  </a:extLst>
                </p:cNvPr>
                <p:cNvSpPr txBox="1"/>
                <p:nvPr/>
              </p:nvSpPr>
              <p:spPr>
                <a:xfrm>
                  <a:off x="4047453" y="2284761"/>
                  <a:ext cx="1159292"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Attributes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7" name="左大括号 16">
                  <a:extLst>
                    <a:ext uri="{FF2B5EF4-FFF2-40B4-BE49-F238E27FC236}">
                      <a16:creationId xmlns:a16="http://schemas.microsoft.com/office/drawing/2014/main" id="{190A86FC-4490-4243-B206-35619BA9E8C1}"/>
                    </a:ext>
                  </a:extLst>
                </p:cNvPr>
                <p:cNvSpPr/>
                <p:nvPr/>
              </p:nvSpPr>
              <p:spPr>
                <a:xfrm rot="5400000">
                  <a:off x="3910508" y="1435657"/>
                  <a:ext cx="273890" cy="2656505"/>
                </a:xfrm>
                <a:prstGeom prst="leftBrace">
                  <a:avLst>
                    <a:gd name="adj1" fmla="val 802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
            <p:nvSpPr>
              <p:cNvPr id="26" name="箭头: 右 25">
                <a:extLst>
                  <a:ext uri="{FF2B5EF4-FFF2-40B4-BE49-F238E27FC236}">
                    <a16:creationId xmlns:a16="http://schemas.microsoft.com/office/drawing/2014/main" id="{07E4C93D-8BCE-4804-8C39-066C83C52309}"/>
                  </a:ext>
                </a:extLst>
              </p:cNvPr>
              <p:cNvSpPr/>
              <p:nvPr/>
            </p:nvSpPr>
            <p:spPr>
              <a:xfrm rot="16200000">
                <a:off x="1714132" y="421996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7BD4425A-12E4-4C7A-93F8-4999809DC7F9}"/>
                </a:ext>
              </a:extLst>
            </p:cNvPr>
            <p:cNvSpPr/>
            <p:nvPr/>
          </p:nvSpPr>
          <p:spPr>
            <a:xfrm>
              <a:off x="1569720" y="4762500"/>
              <a:ext cx="457200" cy="197705"/>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a:extLst>
              <a:ext uri="{FF2B5EF4-FFF2-40B4-BE49-F238E27FC236}">
                <a16:creationId xmlns:a16="http://schemas.microsoft.com/office/drawing/2014/main" id="{85552E28-91E2-4DFF-BDB0-E8BD4FAA9DF9}"/>
              </a:ext>
            </a:extLst>
          </p:cNvPr>
          <p:cNvSpPr/>
          <p:nvPr/>
        </p:nvSpPr>
        <p:spPr>
          <a:xfrm>
            <a:off x="0" y="537684"/>
            <a:ext cx="9143999" cy="25074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22</a:t>
            </a:fld>
            <a:endParaRPr lang="zh-CN" altLang="en-US"/>
          </a:p>
        </p:txBody>
      </p:sp>
      <p:sp>
        <p:nvSpPr>
          <p:cNvPr id="15" name="文本框 14">
            <a:extLst>
              <a:ext uri="{FF2B5EF4-FFF2-40B4-BE49-F238E27FC236}">
                <a16:creationId xmlns:a16="http://schemas.microsoft.com/office/drawing/2014/main" id="{15B60D5D-DA94-495E-BBF9-D96A83D51A8F}"/>
              </a:ext>
            </a:extLst>
          </p:cNvPr>
          <p:cNvSpPr txBox="1"/>
          <p:nvPr/>
        </p:nvSpPr>
        <p:spPr>
          <a:xfrm>
            <a:off x="499952" y="1149919"/>
            <a:ext cx="3352200" cy="369332"/>
          </a:xfrm>
          <a:prstGeom prst="rect">
            <a:avLst/>
          </a:prstGeom>
          <a:noFill/>
        </p:spPr>
        <p:txBody>
          <a:bodyPr wrap="none" rtlCol="0">
            <a:spAutoFit/>
          </a:bodyPr>
          <a:lstStyle/>
          <a:p>
            <a:pPr marL="457200" indent="-4572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Abstract form of the model</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CE43384-05DB-4D89-B408-196FCB3826DC}"/>
                  </a:ext>
                </a:extLst>
              </p:cNvPr>
              <p:cNvSpPr/>
              <p:nvPr/>
            </p:nvSpPr>
            <p:spPr>
              <a:xfrm>
                <a:off x="914036" y="5011160"/>
                <a:ext cx="8052774" cy="1242456"/>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Where: 	</a:t>
                </a:r>
              </a:p>
              <a:p>
                <a:pPr>
                  <a:lnSpc>
                    <a:spcPct val="150000"/>
                  </a:lnSpc>
                </a:pPr>
                <a:r>
                  <a:rPr lang="en-US" altLang="zh-CN" sz="1600" dirty="0">
                    <a:solidFill>
                      <a:srgbClr val="FF3300"/>
                    </a:solidFill>
                  </a:rPr>
                  <a:t>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the </a:t>
                </a:r>
                <a:r>
                  <a:rPr lang="en-US" altLang="zh-CN" sz="1600" dirty="0">
                    <a:solidFill>
                      <a:srgbClr val="FF3300"/>
                    </a:solidFill>
                    <a:latin typeface="Helvetica" panose="020B0604020202020204" pitchFamily="34" charset="0"/>
                    <a:cs typeface="Helvetica" panose="020B0604020202020204" pitchFamily="34" charset="0"/>
                  </a:rPr>
                  <a:t>given threshold</a:t>
                </a:r>
                <a:r>
                  <a:rPr lang="en-US" altLang="zh-CN" sz="1600" dirty="0">
                    <a:latin typeface="Helvetica" panose="020B0604020202020204" pitchFamily="34" charset="0"/>
                    <a:cs typeface="Helvetica" panose="020B0604020202020204" pitchFamily="34" charset="0"/>
                  </a:rPr>
                  <a:t> of walking duration</a:t>
                </a:r>
              </a:p>
              <a:p>
                <a:pPr>
                  <a:lnSpc>
                    <a:spcPct val="150000"/>
                  </a:lnSpc>
                </a:pPr>
                <a:r>
                  <a:rPr lang="en-US" altLang="zh-CN" sz="1600" dirty="0">
                    <a:solidFill>
                      <a:srgbClr val="FF3300"/>
                    </a:solidFill>
                  </a:rPr>
                  <a:t>	</a:t>
                </a:r>
                <a14:m>
                  <m:oMath xmlns:m="http://schemas.openxmlformats.org/officeDocument/2006/math">
                    <m:sSub>
                      <m:sSubPr>
                        <m:ctrlPr>
                          <a:rPr lang="en-US" altLang="zh-CN" sz="1600" i="1">
                            <a:solidFill>
                              <a:srgbClr val="FF3300"/>
                            </a:solidFill>
                            <a:latin typeface="Cambria Math" panose="02040503050406030204" pitchFamily="18" charset="0"/>
                          </a:rPr>
                        </m:ctrlPr>
                      </m:sSubPr>
                      <m:e>
                        <m:r>
                          <a:rPr lang="en-US" altLang="zh-CN" sz="1600" i="1">
                            <a:solidFill>
                              <a:srgbClr val="FF3300"/>
                            </a:solidFill>
                            <a:latin typeface="Cambria Math" panose="02040503050406030204" pitchFamily="18" charset="0"/>
                          </a:rPr>
                          <m:t>𝐷</m:t>
                        </m:r>
                      </m:e>
                      <m:sub>
                        <m:r>
                          <a:rPr lang="en-US" altLang="zh-CN" sz="1600" i="1">
                            <a:solidFill>
                              <a:srgbClr val="FF3300"/>
                            </a:solidFill>
                            <a:latin typeface="Cambria Math" panose="02040503050406030204" pitchFamily="18" charset="0"/>
                          </a:rPr>
                          <m:t>𝑦</m:t>
                        </m:r>
                        <m:r>
                          <a:rPr lang="en-US" altLang="zh-CN" sz="1600" i="1">
                            <a:solidFill>
                              <a:srgbClr val="FF3300"/>
                            </a:solidFill>
                            <a:latin typeface="Cambria Math" panose="02040503050406030204" pitchFamily="18" charset="0"/>
                          </a:rPr>
                          <m:t> </m:t>
                        </m:r>
                        <m:r>
                          <a:rPr lang="en-US" altLang="zh-CN" sz="1600" i="1">
                            <a:solidFill>
                              <a:srgbClr val="FF3300"/>
                            </a:solidFill>
                            <a:latin typeface="Cambria Math" panose="02040503050406030204" pitchFamily="18" charset="0"/>
                          </a:rPr>
                          <m:t>𝑚𝑖𝑛</m:t>
                        </m:r>
                      </m:sub>
                    </m:sSub>
                  </m:oMath>
                </a14:m>
                <a:r>
                  <a:rPr lang="en-US" altLang="zh-CN" sz="1600" dirty="0">
                    <a:solidFill>
                      <a:srgbClr val="FF3300"/>
                    </a:solidFill>
                    <a:latin typeface="Helvetica" panose="020B0604020202020204" pitchFamily="34" charset="0"/>
                    <a:cs typeface="Helvetica" panose="020B0604020202020204" pitchFamily="34" charset="0"/>
                  </a:rPr>
                  <a:t> 	</a:t>
                </a:r>
                <a:r>
                  <a:rPr lang="en-US" altLang="zh-CN" sz="1600" dirty="0">
                    <a:latin typeface="Helvetica" panose="020B0604020202020204" pitchFamily="34" charset="0"/>
                    <a:cs typeface="Helvetica" panose="020B0604020202020204" pitchFamily="34" charset="0"/>
                  </a:rPr>
                  <a:t>the </a:t>
                </a:r>
                <a:r>
                  <a:rPr lang="en-US" altLang="zh-CN" sz="1600" dirty="0">
                    <a:solidFill>
                      <a:srgbClr val="FF3300"/>
                    </a:solidFill>
                    <a:latin typeface="Helvetica" panose="020B0604020202020204" pitchFamily="34" charset="0"/>
                    <a:cs typeface="Helvetica" panose="020B0604020202020204" pitchFamily="34" charset="0"/>
                  </a:rPr>
                  <a:t>probability</a:t>
                </a:r>
                <a:r>
                  <a:rPr lang="en-US" altLang="zh-CN" sz="1600" dirty="0">
                    <a:latin typeface="Helvetica" panose="020B0604020202020204" pitchFamily="34" charset="0"/>
                    <a:cs typeface="Helvetica" panose="020B0604020202020204" pitchFamily="34" charset="0"/>
                  </a:rPr>
                  <a:t> of accepting or not at the threshold of </a:t>
                </a:r>
                <a14:m>
                  <m:oMath xmlns:m="http://schemas.openxmlformats.org/officeDocument/2006/math">
                    <m:r>
                      <a:rPr lang="en-US" altLang="zh-CN" sz="1600" i="1">
                        <a:solidFill>
                          <a:srgbClr val="FF3300"/>
                        </a:solidFill>
                        <a:latin typeface="Cambria Math" panose="02040503050406030204" pitchFamily="18" charset="0"/>
                      </a:rPr>
                      <m:t>𝑦</m:t>
                    </m:r>
                  </m:oMath>
                </a14:m>
                <a:r>
                  <a:rPr lang="en-US" altLang="zh-CN" sz="1600" dirty="0">
                    <a:latin typeface="Helvetica" panose="020B0604020202020204" pitchFamily="34" charset="0"/>
                    <a:cs typeface="Helvetica" panose="020B0604020202020204" pitchFamily="34" charset="0"/>
                  </a:rPr>
                  <a:t> minutes. </a:t>
                </a:r>
              </a:p>
            </p:txBody>
          </p:sp>
        </mc:Choice>
        <mc:Fallback xmlns="">
          <p:sp>
            <p:nvSpPr>
              <p:cNvPr id="4" name="矩形 3">
                <a:extLst>
                  <a:ext uri="{FF2B5EF4-FFF2-40B4-BE49-F238E27FC236}">
                    <a16:creationId xmlns:a16="http://schemas.microsoft.com/office/drawing/2014/main" id="{FCE43384-05DB-4D89-B408-196FCB3826DC}"/>
                  </a:ext>
                </a:extLst>
              </p:cNvPr>
              <p:cNvSpPr>
                <a:spLocks noRot="1" noChangeAspect="1" noMove="1" noResize="1" noEditPoints="1" noAdjustHandles="1" noChangeArrowheads="1" noChangeShapeType="1" noTextEdit="1"/>
              </p:cNvSpPr>
              <p:nvPr/>
            </p:nvSpPr>
            <p:spPr>
              <a:xfrm>
                <a:off x="914036" y="5011160"/>
                <a:ext cx="8052774" cy="1242456"/>
              </a:xfrm>
              <a:prstGeom prst="rect">
                <a:avLst/>
              </a:prstGeom>
              <a:blipFill>
                <a:blip r:embed="rId4"/>
                <a:stretch>
                  <a:fillRect l="-681" b="-39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45D9D806-0E52-472A-BE4A-BBE7D7DB7393}"/>
                  </a:ext>
                </a:extLst>
              </p:cNvPr>
              <p:cNvSpPr txBox="1"/>
              <p:nvPr/>
            </p:nvSpPr>
            <p:spPr>
              <a:xfrm>
                <a:off x="1726337" y="1743097"/>
                <a:ext cx="5562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𝑊𝑎𝑙𝑘𝑖𝑛𝑔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𝑑𝑢𝑟𝑎𝑡𝑖𝑜𝑛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p:sp>
            <p:nvSpPr>
              <p:cNvPr id="18" name="文本框 17">
                <a:extLst>
                  <a:ext uri="{FF2B5EF4-FFF2-40B4-BE49-F238E27FC236}">
                    <a16:creationId xmlns:a16="http://schemas.microsoft.com/office/drawing/2014/main" id="{45D9D806-0E52-472A-BE4A-BBE7D7DB7393}"/>
                  </a:ext>
                </a:extLst>
              </p:cNvPr>
              <p:cNvSpPr txBox="1">
                <a:spLocks noRot="1" noChangeAspect="1" noMove="1" noResize="1" noEditPoints="1" noAdjustHandles="1" noChangeArrowheads="1" noChangeShapeType="1" noTextEdit="1"/>
              </p:cNvSpPr>
              <p:nvPr/>
            </p:nvSpPr>
            <p:spPr>
              <a:xfrm>
                <a:off x="1726337" y="1743097"/>
                <a:ext cx="5562677" cy="276999"/>
              </a:xfrm>
              <a:prstGeom prst="rect">
                <a:avLst/>
              </a:prstGeom>
              <a:blipFill>
                <a:blip r:embed="rId5"/>
                <a:stretch>
                  <a:fillRect l="-876" b="-37778"/>
                </a:stretch>
              </a:blipFill>
            </p:spPr>
            <p:txBody>
              <a:bodyPr/>
              <a:lstStyle/>
              <a:p>
                <a:r>
                  <a:rPr lang="zh-CN" altLang="en-US">
                    <a:noFill/>
                  </a:rPr>
                  <a:t> </a:t>
                </a:r>
              </a:p>
            </p:txBody>
          </p:sp>
        </mc:Fallback>
      </mc:AlternateContent>
      <p:sp>
        <p:nvSpPr>
          <p:cNvPr id="19" name="乘号 18">
            <a:extLst>
              <a:ext uri="{FF2B5EF4-FFF2-40B4-BE49-F238E27FC236}">
                <a16:creationId xmlns:a16="http://schemas.microsoft.com/office/drawing/2014/main" id="{90BFF186-3049-4C92-BCB7-2E701BFB4C7F}"/>
              </a:ext>
            </a:extLst>
          </p:cNvPr>
          <p:cNvSpPr/>
          <p:nvPr/>
        </p:nvSpPr>
        <p:spPr>
          <a:xfrm>
            <a:off x="7965644" y="1588054"/>
            <a:ext cx="587083" cy="587083"/>
          </a:xfrm>
          <a:prstGeom prst="mathMultiply">
            <a:avLst>
              <a:gd name="adj1" fmla="val 112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20" name="椭圆 19">
            <a:extLst>
              <a:ext uri="{FF2B5EF4-FFF2-40B4-BE49-F238E27FC236}">
                <a16:creationId xmlns:a16="http://schemas.microsoft.com/office/drawing/2014/main" id="{EF33C267-E606-4F41-B5A4-204F7EDFF200}"/>
              </a:ext>
            </a:extLst>
          </p:cNvPr>
          <p:cNvSpPr/>
          <p:nvPr/>
        </p:nvSpPr>
        <p:spPr>
          <a:xfrm>
            <a:off x="8115300" y="4512366"/>
            <a:ext cx="308755" cy="3087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5AC3429-BBD6-4786-80F4-9A83E9887C53}"/>
                  </a:ext>
                </a:extLst>
              </p:cNvPr>
              <p:cNvSpPr/>
              <p:nvPr/>
            </p:nvSpPr>
            <p:spPr>
              <a:xfrm>
                <a:off x="736847" y="2390746"/>
                <a:ext cx="4612160"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endParaRPr lang="zh-CN" altLang="en-US" dirty="0">
                  <a:latin typeface="Helvetica" panose="020B0604020202020204" pitchFamily="34" charset="0"/>
                  <a:cs typeface="Helvetica" panose="020B0604020202020204" pitchFamily="34" charset="0"/>
                </a:endParaRPr>
              </a:p>
            </p:txBody>
          </p:sp>
        </mc:Choice>
        <mc:Fallback>
          <p:sp>
            <p:nvSpPr>
              <p:cNvPr id="5" name="矩形 4">
                <a:extLst>
                  <a:ext uri="{FF2B5EF4-FFF2-40B4-BE49-F238E27FC236}">
                    <a16:creationId xmlns:a16="http://schemas.microsoft.com/office/drawing/2014/main" id="{B5AC3429-BBD6-4786-80F4-9A83E9887C53}"/>
                  </a:ext>
                </a:extLst>
              </p:cNvPr>
              <p:cNvSpPr>
                <a:spLocks noRot="1" noChangeAspect="1" noMove="1" noResize="1" noEditPoints="1" noAdjustHandles="1" noChangeArrowheads="1" noChangeShapeType="1" noTextEdit="1"/>
              </p:cNvSpPr>
              <p:nvPr/>
            </p:nvSpPr>
            <p:spPr>
              <a:xfrm>
                <a:off x="736847" y="2390746"/>
                <a:ext cx="4612160" cy="369332"/>
              </a:xfrm>
              <a:prstGeom prst="rect">
                <a:avLst/>
              </a:prstGeom>
              <a:blipFill>
                <a:blip r:embed="rId6"/>
                <a:stretch>
                  <a:fillRect l="-1054" t="-6250" b="-20313"/>
                </a:stretch>
              </a:blipFill>
              <a:ln w="19050">
                <a:solidFill>
                  <a:srgbClr val="FF5050"/>
                </a:solidFill>
              </a:ln>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2FF95A8D-0BCD-4CB2-904B-A8896CAA9033}"/>
              </a:ext>
            </a:extLst>
          </p:cNvPr>
          <p:cNvSpPr/>
          <p:nvPr/>
        </p:nvSpPr>
        <p:spPr>
          <a:xfrm rot="5400000">
            <a:off x="2622355" y="218539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8A9296C7-406F-4292-A77D-7E11978E16B3}"/>
                  </a:ext>
                </a:extLst>
              </p:cNvPr>
              <p:cNvSpPr/>
              <p:nvPr/>
            </p:nvSpPr>
            <p:spPr>
              <a:xfrm>
                <a:off x="501066" y="3344809"/>
                <a:ext cx="4439357" cy="369332"/>
              </a:xfrm>
              <a:prstGeom prst="rect">
                <a:avLst/>
              </a:prstGeom>
              <a:ln w="19050">
                <a:solidFill>
                  <a:srgbClr val="FF5050"/>
                </a:solidFill>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zh-CN" altLang="en-US" dirty="0">
                  <a:latin typeface="Helvetica" panose="020B0604020202020204" pitchFamily="34" charset="0"/>
                  <a:cs typeface="Helvetica" panose="020B0604020202020204" pitchFamily="34" charset="0"/>
                </a:endParaRPr>
              </a:p>
            </p:txBody>
          </p:sp>
        </mc:Choice>
        <mc:Fallback>
          <p:sp>
            <p:nvSpPr>
              <p:cNvPr id="6" name="矩形 5">
                <a:extLst>
                  <a:ext uri="{FF2B5EF4-FFF2-40B4-BE49-F238E27FC236}">
                    <a16:creationId xmlns:a16="http://schemas.microsoft.com/office/drawing/2014/main" id="{8A9296C7-406F-4292-A77D-7E11978E16B3}"/>
                  </a:ext>
                </a:extLst>
              </p:cNvPr>
              <p:cNvSpPr>
                <a:spLocks noRot="1" noChangeAspect="1" noMove="1" noResize="1" noEditPoints="1" noAdjustHandles="1" noChangeArrowheads="1" noChangeShapeType="1" noTextEdit="1"/>
              </p:cNvSpPr>
              <p:nvPr/>
            </p:nvSpPr>
            <p:spPr>
              <a:xfrm>
                <a:off x="501066" y="3344809"/>
                <a:ext cx="4439357" cy="369332"/>
              </a:xfrm>
              <a:prstGeom prst="rect">
                <a:avLst/>
              </a:prstGeom>
              <a:blipFill>
                <a:blip r:embed="rId7"/>
                <a:stretch>
                  <a:fillRect l="-958" t="-7937" b="-22222"/>
                </a:stretch>
              </a:blipFill>
              <a:ln w="19050">
                <a:solidFill>
                  <a:srgbClr val="FF505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6268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91790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3"/>
            <a:ext cx="9143999" cy="303079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16420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405914"/>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525245"/>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758660"/>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705045"/>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3905931"/>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718569"/>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圆角 51">
            <a:extLst>
              <a:ext uri="{FF2B5EF4-FFF2-40B4-BE49-F238E27FC236}">
                <a16:creationId xmlns:a16="http://schemas.microsoft.com/office/drawing/2014/main" id="{DD507A2F-C038-43D2-9C5B-EC55C66DAFEA}"/>
              </a:ext>
            </a:extLst>
          </p:cNvPr>
          <p:cNvSpPr/>
          <p:nvPr/>
        </p:nvSpPr>
        <p:spPr>
          <a:xfrm>
            <a:off x="2577521" y="4254544"/>
            <a:ext cx="3681457"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2B4296E9-581D-4295-8F2B-F48038570452}"/>
              </a:ext>
            </a:extLst>
          </p:cNvPr>
          <p:cNvSpPr/>
          <p:nvPr/>
        </p:nvSpPr>
        <p:spPr>
          <a:xfrm>
            <a:off x="0" y="533478"/>
            <a:ext cx="9144000" cy="28894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71D2C02D-B997-401E-98EB-F707C921EF3F}"/>
              </a:ext>
            </a:extLst>
          </p:cNvPr>
          <p:cNvSpPr/>
          <p:nvPr/>
        </p:nvSpPr>
        <p:spPr>
          <a:xfrm>
            <a:off x="3222591" y="1286664"/>
            <a:ext cx="2635498" cy="856892"/>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65E414C-B245-42F2-B760-5CF560C57A44}"/>
              </a:ext>
            </a:extLst>
          </p:cNvPr>
          <p:cNvSpPr txBox="1"/>
          <p:nvPr/>
        </p:nvSpPr>
        <p:spPr>
          <a:xfrm>
            <a:off x="3377923" y="1745806"/>
            <a:ext cx="248016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B89AF98C-8CC2-4575-8E1A-3F781E6B3894}"/>
              </a:ext>
            </a:extLst>
          </p:cNvPr>
          <p:cNvSpPr txBox="1"/>
          <p:nvPr/>
        </p:nvSpPr>
        <p:spPr>
          <a:xfrm>
            <a:off x="2635477" y="4313658"/>
            <a:ext cx="3873043"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p:txBody>
      </p:sp>
      <p:sp>
        <p:nvSpPr>
          <p:cNvPr id="11" name="矩形 10">
            <a:extLst>
              <a:ext uri="{FF2B5EF4-FFF2-40B4-BE49-F238E27FC236}">
                <a16:creationId xmlns:a16="http://schemas.microsoft.com/office/drawing/2014/main" id="{E7808F40-E757-4026-B7BC-D31C61928D91}"/>
              </a:ext>
            </a:extLst>
          </p:cNvPr>
          <p:cNvSpPr/>
          <p:nvPr/>
        </p:nvSpPr>
        <p:spPr>
          <a:xfrm>
            <a:off x="285287" y="3685392"/>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14" name="文本框 13">
            <a:extLst>
              <a:ext uri="{FF2B5EF4-FFF2-40B4-BE49-F238E27FC236}">
                <a16:creationId xmlns:a16="http://schemas.microsoft.com/office/drawing/2014/main" id="{29E15105-BD61-4918-9D44-C92643A91907}"/>
              </a:ext>
            </a:extLst>
          </p:cNvPr>
          <p:cNvSpPr txBox="1"/>
          <p:nvPr/>
        </p:nvSpPr>
        <p:spPr>
          <a:xfrm>
            <a:off x="3377923" y="1354025"/>
            <a:ext cx="195438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89F819E8-18B2-4127-8541-8CC105FB0C65}"/>
              </a:ext>
            </a:extLst>
          </p:cNvPr>
          <p:cNvSpPr txBox="1"/>
          <p:nvPr/>
        </p:nvSpPr>
        <p:spPr>
          <a:xfrm>
            <a:off x="2635477" y="4725692"/>
            <a:ext cx="368145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2165589"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25</a:t>
            </a:fld>
            <a:endParaRPr lang="zh-CN" altLang="en-US"/>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2155697"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97E793E1-1E08-4EAF-BA34-01C6CFA92167}"/>
              </a:ext>
            </a:extLst>
          </p:cNvPr>
          <p:cNvSpPr/>
          <p:nvPr/>
        </p:nvSpPr>
        <p:spPr>
          <a:xfrm>
            <a:off x="114299" y="4274765"/>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圆角 43">
            <a:extLst>
              <a:ext uri="{FF2B5EF4-FFF2-40B4-BE49-F238E27FC236}">
                <a16:creationId xmlns:a16="http://schemas.microsoft.com/office/drawing/2014/main" id="{2B7B7203-0230-4798-BFA9-A4822372589F}"/>
              </a:ext>
            </a:extLst>
          </p:cNvPr>
          <p:cNvSpPr/>
          <p:nvPr/>
        </p:nvSpPr>
        <p:spPr>
          <a:xfrm>
            <a:off x="114300" y="3415380"/>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5B865E9-89D4-4832-86B5-A1B0B0983B0C}"/>
              </a:ext>
            </a:extLst>
          </p:cNvPr>
          <p:cNvGrpSpPr/>
          <p:nvPr/>
        </p:nvGrpSpPr>
        <p:grpSpPr>
          <a:xfrm>
            <a:off x="-1" y="725230"/>
            <a:ext cx="9144001" cy="2638729"/>
            <a:chOff x="87005" y="3711137"/>
            <a:chExt cx="9019710" cy="2609704"/>
          </a:xfrm>
        </p:grpSpPr>
        <p:pic>
          <p:nvPicPr>
            <p:cNvPr id="6" name="图片 5">
              <a:extLst>
                <a:ext uri="{FF2B5EF4-FFF2-40B4-BE49-F238E27FC236}">
                  <a16:creationId xmlns:a16="http://schemas.microsoft.com/office/drawing/2014/main" id="{4863DE57-74C8-4B49-B487-13180E2D2C14}"/>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7" name="文本框 6">
              <a:extLst>
                <a:ext uri="{FF2B5EF4-FFF2-40B4-BE49-F238E27FC236}">
                  <a16:creationId xmlns:a16="http://schemas.microsoft.com/office/drawing/2014/main" id="{AF552E15-5B0B-4F1E-8AEA-C468DED7B456}"/>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sp>
        <p:nvSpPr>
          <p:cNvPr id="11" name="文本框 10">
            <a:extLst>
              <a:ext uri="{FF2B5EF4-FFF2-40B4-BE49-F238E27FC236}">
                <a16:creationId xmlns:a16="http://schemas.microsoft.com/office/drawing/2014/main" id="{C30225C8-7B2C-4D3C-B4D1-33397F79791D}"/>
              </a:ext>
            </a:extLst>
          </p:cNvPr>
          <p:cNvSpPr txBox="1"/>
          <p:nvPr/>
        </p:nvSpPr>
        <p:spPr>
          <a:xfrm>
            <a:off x="222544" y="3411175"/>
            <a:ext cx="17556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0.284</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382034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0.033</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3820343"/>
            <a:ext cx="74462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0.118</a:t>
            </a: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noChangeAspect="1"/>
          </p:cNvPicPr>
          <p:nvPr/>
        </p:nvPicPr>
        <p:blipFill rotWithShape="1">
          <a:blip r:embed="rId4"/>
          <a:srcRect t="14488" b="13331"/>
          <a:stretch/>
        </p:blipFill>
        <p:spPr>
          <a:xfrm>
            <a:off x="3222001" y="5175377"/>
            <a:ext cx="2700000" cy="1180756"/>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noChangeAspect="1"/>
          </p:cNvPicPr>
          <p:nvPr/>
        </p:nvPicPr>
        <p:blipFill rotWithShape="1">
          <a:blip r:embed="rId5"/>
          <a:srcRect t="14254" b="13468"/>
          <a:stretch/>
        </p:blipFill>
        <p:spPr>
          <a:xfrm>
            <a:off x="6221457" y="5175377"/>
            <a:ext cx="2700000" cy="1180756"/>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noChangeAspect="1"/>
          </p:cNvPicPr>
          <p:nvPr/>
        </p:nvPicPr>
        <p:blipFill rotWithShape="1">
          <a:blip r:embed="rId6"/>
          <a:srcRect t="13695" b="12635"/>
          <a:stretch/>
        </p:blipFill>
        <p:spPr>
          <a:xfrm>
            <a:off x="222544" y="5167975"/>
            <a:ext cx="2700000" cy="1195561"/>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4289072"/>
            <a:ext cx="327750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4655103"/>
            <a:ext cx="76174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3795717"/>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3820343"/>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4713500"/>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4666107"/>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75123"/>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19">
            <a:extLst>
              <a:ext uri="{FF2B5EF4-FFF2-40B4-BE49-F238E27FC236}">
                <a16:creationId xmlns:a16="http://schemas.microsoft.com/office/drawing/2014/main" id="{3C372E4D-3C2B-4F22-BE56-DC94F7082840}"/>
              </a:ext>
            </a:extLst>
          </p:cNvPr>
          <p:cNvSpPr/>
          <p:nvPr/>
        </p:nvSpPr>
        <p:spPr>
          <a:xfrm>
            <a:off x="4651665" y="4352797"/>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684352"/>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4D9C9EE5-4D76-438D-9A29-D748317DC108}"/>
              </a:ext>
            </a:extLst>
          </p:cNvPr>
          <p:cNvSpPr/>
          <p:nvPr/>
        </p:nvSpPr>
        <p:spPr>
          <a:xfrm>
            <a:off x="4651665" y="2125335"/>
            <a:ext cx="4351403" cy="1703030"/>
          </a:xfrm>
          <a:prstGeom prst="rect">
            <a:avLst/>
          </a:prstGeom>
        </p:spPr>
        <p:txBody>
          <a:bodyPr wrap="square">
            <a:spAutoFit/>
          </a:bodyPr>
          <a:lstStyle/>
          <a:p>
            <a:pPr>
              <a:lnSpc>
                <a:spcPct val="150000"/>
              </a:lnSpc>
            </a:pPr>
            <a:r>
              <a:rPr lang="en-US" altLang="zh-CN" kern="100" dirty="0">
                <a:latin typeface="Helvetica" panose="020B0604020202020204" pitchFamily="34" charset="0"/>
                <a:cs typeface="Helvetica" panose="020B0604020202020204" pitchFamily="34" charset="0"/>
              </a:rPr>
              <a:t>Describe passengers' walking duration preferences by </a:t>
            </a:r>
            <a:r>
              <a:rPr lang="en-US" altLang="zh-CN" kern="100" dirty="0">
                <a:solidFill>
                  <a:srgbClr val="FF3300"/>
                </a:solidFill>
                <a:latin typeface="Helvetica" panose="020B0604020202020204" pitchFamily="34" charset="0"/>
                <a:cs typeface="Helvetica" panose="020B0604020202020204" pitchFamily="34" charset="0"/>
              </a:rPr>
              <a:t>examining the probability </a:t>
            </a:r>
            <a:r>
              <a:rPr lang="en-US" altLang="zh-CN" kern="100" dirty="0">
                <a:latin typeface="Helvetica" panose="020B0604020202020204" pitchFamily="34" charset="0"/>
                <a:cs typeface="Helvetica" panose="020B0604020202020204" pitchFamily="34" charset="0"/>
              </a:rPr>
              <a:t>that passengers with different attributes walk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27</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5" y="2221035"/>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85294" y="4298121"/>
            <a:ext cx="701749" cy="701749"/>
          </a:xfrm>
          <a:prstGeom prst="rect">
            <a:avLst/>
          </a:prstGeom>
        </p:spPr>
      </p:pic>
      <p:cxnSp>
        <p:nvCxnSpPr>
          <p:cNvPr id="30" name="直接连接符 29">
            <a:extLst>
              <a:ext uri="{FF2B5EF4-FFF2-40B4-BE49-F238E27FC236}">
                <a16:creationId xmlns:a16="http://schemas.microsoft.com/office/drawing/2014/main" id="{30501264-05A4-4EA6-8F5C-80A8F2C6534A}"/>
              </a:ext>
            </a:extLst>
          </p:cNvPr>
          <p:cNvCxnSpPr>
            <a:cxnSpLocks/>
          </p:cNvCxnSpPr>
          <p:nvPr/>
        </p:nvCxnSpPr>
        <p:spPr>
          <a:xfrm>
            <a:off x="1669908"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86C1F3B-04DE-475F-9B05-E4F82F8F000F}"/>
              </a:ext>
            </a:extLst>
          </p:cNvPr>
          <p:cNvCxnSpPr>
            <a:cxnSpLocks/>
          </p:cNvCxnSpPr>
          <p:nvPr/>
        </p:nvCxnSpPr>
        <p:spPr>
          <a:xfrm>
            <a:off x="6136832" y="1841302"/>
            <a:ext cx="1222335"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19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5705943-B9EA-417F-9DE4-9B74C20DB7A1}"/>
              </a:ext>
            </a:extLst>
          </p:cNvPr>
          <p:cNvSpPr/>
          <p:nvPr/>
        </p:nvSpPr>
        <p:spPr>
          <a:xfrm>
            <a:off x="0" y="543737"/>
            <a:ext cx="313617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a:extLst>
              <a:ext uri="{FF2B5EF4-FFF2-40B4-BE49-F238E27FC236}">
                <a16:creationId xmlns:a16="http://schemas.microsoft.com/office/drawing/2014/main" id="{431EF616-4B8C-43F0-B7D3-1353D19E345B}"/>
              </a:ext>
            </a:extLst>
          </p:cNvPr>
          <p:cNvSpPr/>
          <p:nvPr/>
        </p:nvSpPr>
        <p:spPr>
          <a:xfrm>
            <a:off x="235999" y="4996832"/>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F3EEDA9E-2310-41BE-9EA4-FB2C8509A3B3}"/>
              </a:ext>
            </a:extLst>
          </p:cNvPr>
          <p:cNvSpPr/>
          <p:nvPr/>
        </p:nvSpPr>
        <p:spPr>
          <a:xfrm>
            <a:off x="211756" y="1500117"/>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3" name="矩形: 圆角 2">
            <a:extLst>
              <a:ext uri="{FF2B5EF4-FFF2-40B4-BE49-F238E27FC236}">
                <a16:creationId xmlns:a16="http://schemas.microsoft.com/office/drawing/2014/main" id="{01699995-8E4B-406C-A0C7-5EE04A68ED0B}"/>
              </a:ext>
            </a:extLst>
          </p:cNvPr>
          <p:cNvSpPr/>
          <p:nvPr/>
        </p:nvSpPr>
        <p:spPr>
          <a:xfrm>
            <a:off x="6436014" y="1868166"/>
            <a:ext cx="2314804"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1" y="3561361"/>
            <a:ext cx="2504022"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74BF227F-8D4A-477E-B404-DA1F99CADDDD}"/>
              </a:ext>
            </a:extLst>
          </p:cNvPr>
          <p:cNvSpPr/>
          <p:nvPr/>
        </p:nvSpPr>
        <p:spPr>
          <a:xfrm>
            <a:off x="6353395" y="5126722"/>
            <a:ext cx="248004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711924" y="5172092"/>
            <a:ext cx="2046017"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sp>
        <p:nvSpPr>
          <p:cNvPr id="27" name="矩形 26">
            <a:extLst>
              <a:ext uri="{FF2B5EF4-FFF2-40B4-BE49-F238E27FC236}">
                <a16:creationId xmlns:a16="http://schemas.microsoft.com/office/drawing/2014/main" id="{8A60568E-DDB8-4E3D-A0E2-F09B796A4AE9}"/>
              </a:ext>
            </a:extLst>
          </p:cNvPr>
          <p:cNvSpPr/>
          <p:nvPr/>
        </p:nvSpPr>
        <p:spPr>
          <a:xfrm>
            <a:off x="6640706" y="706637"/>
            <a:ext cx="1905420"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less than the threshold</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718926"/>
            <a:ext cx="2079139" cy="646331"/>
          </a:xfrm>
          <a:prstGeom prst="rect">
            <a:avLst/>
          </a:prstGeom>
        </p:spPr>
        <p:txBody>
          <a:bodyPr wrap="square">
            <a:spAutoFit/>
          </a:bodyPr>
          <a:lstStyle/>
          <a:p>
            <a:pPr algn="ctr"/>
            <a:r>
              <a:rPr lang="en-US" altLang="zh-CN" kern="100" dirty="0">
                <a:latin typeface="Helvetica" panose="020B0604020202020204" pitchFamily="34" charset="0"/>
                <a:cs typeface="Helvetica" panose="020B0604020202020204" pitchFamily="34" charset="0"/>
              </a:rPr>
              <a:t>Walk more than the threshold</a:t>
            </a: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587187"/>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498834"/>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499510"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Slight</a:t>
              </a:r>
            </a:p>
          </p:txBody>
        </p:sp>
        <p:sp>
          <p:nvSpPr>
            <p:cNvPr id="30" name="矩形 29">
              <a:extLst>
                <a:ext uri="{FF2B5EF4-FFF2-40B4-BE49-F238E27FC236}">
                  <a16:creationId xmlns:a16="http://schemas.microsoft.com/office/drawing/2014/main" id="{46A873F4-2259-44EC-9CF1-801AD395E74B}"/>
                </a:ext>
              </a:extLst>
            </p:cNvPr>
            <p:cNvSpPr/>
            <p:nvPr/>
          </p:nvSpPr>
          <p:spPr>
            <a:xfrm>
              <a:off x="499510" y="2362281"/>
              <a:ext cx="2018502"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High</a:t>
              </a:r>
            </a:p>
          </p:txBody>
        </p:sp>
      </p:gr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499510" y="3562294"/>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2" name="矩形 31">
              <a:extLst>
                <a:ext uri="{FF2B5EF4-FFF2-40B4-BE49-F238E27FC236}">
                  <a16:creationId xmlns:a16="http://schemas.microsoft.com/office/drawing/2014/main" id="{AB0414BE-BA90-4AC6-826A-C67EA7F02ACA}"/>
                </a:ext>
              </a:extLst>
            </p:cNvPr>
            <p:cNvSpPr/>
            <p:nvPr/>
          </p:nvSpPr>
          <p:spPr>
            <a:xfrm>
              <a:off x="499510" y="3906188"/>
              <a:ext cx="196720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Low</a:t>
              </a:r>
            </a:p>
          </p:txBody>
        </p:sp>
      </p:grpSp>
      <p:grpSp>
        <p:nvGrpSpPr>
          <p:cNvPr id="21" name="组合 20">
            <a:extLst>
              <a:ext uri="{FF2B5EF4-FFF2-40B4-BE49-F238E27FC236}">
                <a16:creationId xmlns:a16="http://schemas.microsoft.com/office/drawing/2014/main" id="{3F31D937-1AA8-4BB2-ABB2-8AF76A03ADE4}"/>
              </a:ext>
            </a:extLst>
          </p:cNvPr>
          <p:cNvGrpSpPr/>
          <p:nvPr/>
        </p:nvGrpSpPr>
        <p:grpSpPr>
          <a:xfrm>
            <a:off x="310562" y="5028077"/>
            <a:ext cx="2707586" cy="1238017"/>
            <a:chOff x="310562" y="4893935"/>
            <a:chExt cx="2707586"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499510" y="5367692"/>
              <a:ext cx="1710725"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Low</a:t>
              </a:r>
            </a:p>
          </p:txBody>
        </p:sp>
        <p:sp>
          <p:nvSpPr>
            <p:cNvPr id="34" name="矩形 33">
              <a:extLst>
                <a:ext uri="{FF2B5EF4-FFF2-40B4-BE49-F238E27FC236}">
                  <a16:creationId xmlns:a16="http://schemas.microsoft.com/office/drawing/2014/main" id="{F9309809-2342-472D-890F-639A8B76E919}"/>
                </a:ext>
              </a:extLst>
            </p:cNvPr>
            <p:cNvSpPr/>
            <p:nvPr/>
          </p:nvSpPr>
          <p:spPr>
            <a:xfrm>
              <a:off x="499510" y="5762620"/>
              <a:ext cx="2518638"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Moderate</a:t>
              </a:r>
            </a:p>
          </p:txBody>
        </p:sp>
      </p:grpSp>
    </p:spTree>
    <p:extLst>
      <p:ext uri="{BB962C8B-B14F-4D97-AF65-F5344CB8AC3E}">
        <p14:creationId xmlns:p14="http://schemas.microsoft.com/office/powerpoint/2010/main" val="206447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29</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452825"/>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workers tend to access rail transit station in a less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134DEE93-8B33-4F12-93BA-F9A8AF085BA0}"/>
              </a:ext>
            </a:extLst>
          </p:cNvPr>
          <p:cNvGrpSpPr/>
          <p:nvPr/>
        </p:nvGrpSpPr>
        <p:grpSpPr>
          <a:xfrm>
            <a:off x="499952" y="3027058"/>
            <a:ext cx="8019626" cy="1222739"/>
            <a:chOff x="499952" y="3027058"/>
            <a:chExt cx="8019626" cy="1222739"/>
          </a:xfrm>
        </p:grpSpPr>
        <p:sp>
          <p:nvSpPr>
            <p:cNvPr id="23" name="矩形 22">
              <a:extLst>
                <a:ext uri="{FF2B5EF4-FFF2-40B4-BE49-F238E27FC236}">
                  <a16:creationId xmlns:a16="http://schemas.microsoft.com/office/drawing/2014/main" id="{DAB9AC4A-7E62-4D1E-8C24-BA1E76C27670}"/>
                </a:ext>
              </a:extLst>
            </p:cNvPr>
            <p:cNvSpPr/>
            <p:nvPr/>
          </p:nvSpPr>
          <p:spPr>
            <a:xfrm>
              <a:off x="499952" y="3027058"/>
              <a:ext cx="7825341"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a:t>
              </a:r>
            </a:p>
          </p:txBody>
        </p:sp>
        <p:sp>
          <p:nvSpPr>
            <p:cNvPr id="24" name="矩形 23">
              <a:extLst>
                <a:ext uri="{FF2B5EF4-FFF2-40B4-BE49-F238E27FC236}">
                  <a16:creationId xmlns:a16="http://schemas.microsoft.com/office/drawing/2014/main" id="{84BAB2A1-1C5A-458D-B5AA-092AB7873422}"/>
                </a:ext>
              </a:extLst>
            </p:cNvPr>
            <p:cNvSpPr/>
            <p:nvPr/>
          </p:nvSpPr>
          <p:spPr>
            <a:xfrm>
              <a:off x="1104201" y="3880465"/>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individual prediction</a:t>
              </a:r>
              <a:endParaRPr lang="zh-CN" altLang="en-US" dirty="0"/>
            </a:p>
          </p:txBody>
        </p:sp>
        <p:sp>
          <p:nvSpPr>
            <p:cNvPr id="19" name="箭头: 右 18">
              <a:extLst>
                <a:ext uri="{FF2B5EF4-FFF2-40B4-BE49-F238E27FC236}">
                  <a16:creationId xmlns:a16="http://schemas.microsoft.com/office/drawing/2014/main" id="{9D44CF6C-0A65-45E2-B54D-B291FA8DE67F}"/>
                </a:ext>
              </a:extLst>
            </p:cNvPr>
            <p:cNvSpPr/>
            <p:nvPr/>
          </p:nvSpPr>
          <p:spPr>
            <a:xfrm>
              <a:off x="910513" y="398049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4763272"/>
            <a:ext cx="8019625" cy="1227451"/>
            <a:chOff x="499952" y="4763272"/>
            <a:chExt cx="8019625" cy="1227451"/>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7110577" cy="646331"/>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group prediction can be used for mastering the overall trend of rail transit utilization in a block.</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621391"/>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group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572141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856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ja-JP" sz="2400" dirty="0">
                  <a:latin typeface="Helvetica" panose="020B0604020202020204" pitchFamily="34" charset="0"/>
                  <a:ea typeface="+mj-ea"/>
                  <a:cs typeface="Helvetica" panose="020B0604020202020204" pitchFamily="34" charset="0"/>
                </a:rPr>
                <a:t>C</a:t>
              </a:r>
              <a:r>
                <a:rPr lang="en-US" altLang="zh-CN" sz="2400" dirty="0">
                  <a:latin typeface="Helvetica" panose="020B0604020202020204" pitchFamily="34" charset="0"/>
                  <a:ea typeface="+mj-ea"/>
                  <a:cs typeface="Helvetica" panose="020B0604020202020204" pitchFamily="34" charset="0"/>
                </a:rPr>
                <a:t>urrent situation</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864536416"/>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7410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3</a:t>
            </a:r>
          </a:p>
        </p:txBody>
      </p:sp>
      <p:sp>
        <p:nvSpPr>
          <p:cNvPr id="12" name="矩形 11">
            <a:extLst>
              <a:ext uri="{FF2B5EF4-FFF2-40B4-BE49-F238E27FC236}">
                <a16:creationId xmlns:a16="http://schemas.microsoft.com/office/drawing/2014/main" id="{F1893C11-4EE8-475A-AA40-529FD870D06C}"/>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Analysis on the characteristics of transit ridership and land use</a:t>
            </a:r>
          </a:p>
        </p:txBody>
      </p:sp>
      <p:sp>
        <p:nvSpPr>
          <p:cNvPr id="14" name="矩形 13">
            <a:extLst>
              <a:ext uri="{FF2B5EF4-FFF2-40B4-BE49-F238E27FC236}">
                <a16:creationId xmlns:a16="http://schemas.microsoft.com/office/drawing/2014/main" id="{8CDAC6D2-B86B-4765-B348-880FC7F0661E}"/>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7844440F-ED2D-4277-B1F3-3B5A94E5263D}"/>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273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FE9AD7D2-B73C-4208-AF01-756FF56AD5EB}"/>
              </a:ext>
            </a:extLst>
          </p:cNvPr>
          <p:cNvSpPr/>
          <p:nvPr/>
        </p:nvSpPr>
        <p:spPr>
          <a:xfrm>
            <a:off x="3244" y="533479"/>
            <a:ext cx="4568756"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31</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62" name="矩形 61">
            <a:extLst>
              <a:ext uri="{FF2B5EF4-FFF2-40B4-BE49-F238E27FC236}">
                <a16:creationId xmlns:a16="http://schemas.microsoft.com/office/drawing/2014/main" id="{329E740E-0574-4983-9E54-08F0A50E4008}"/>
              </a:ext>
            </a:extLst>
          </p:cNvPr>
          <p:cNvSpPr/>
          <p:nvPr/>
        </p:nvSpPr>
        <p:spPr>
          <a:xfrm>
            <a:off x="306570" y="4544248"/>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81" name="组合 80">
            <a:extLst>
              <a:ext uri="{FF2B5EF4-FFF2-40B4-BE49-F238E27FC236}">
                <a16:creationId xmlns:a16="http://schemas.microsoft.com/office/drawing/2014/main" id="{80FA0460-C3BB-4AD7-B56D-7B57C07B67FD}"/>
              </a:ext>
            </a:extLst>
          </p:cNvPr>
          <p:cNvGrpSpPr/>
          <p:nvPr/>
        </p:nvGrpSpPr>
        <p:grpSpPr>
          <a:xfrm>
            <a:off x="5084130" y="59190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4704335" y="2607261"/>
            <a:ext cx="4312665" cy="128753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29022"/>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grpSp>
        <p:nvGrpSpPr>
          <p:cNvPr id="95" name="组合 94">
            <a:extLst>
              <a:ext uri="{FF2B5EF4-FFF2-40B4-BE49-F238E27FC236}">
                <a16:creationId xmlns:a16="http://schemas.microsoft.com/office/drawing/2014/main" id="{9C92B60F-109F-4541-9EAF-E3DCC922BE00}"/>
              </a:ext>
            </a:extLst>
          </p:cNvPr>
          <p:cNvGrpSpPr/>
          <p:nvPr/>
        </p:nvGrpSpPr>
        <p:grpSpPr>
          <a:xfrm>
            <a:off x="502595" y="1642312"/>
            <a:ext cx="3701744" cy="2777778"/>
            <a:chOff x="577763" y="1642312"/>
            <a:chExt cx="3701744" cy="2777778"/>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577765" y="1642312"/>
              <a:ext cx="3638635" cy="22898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rot="5400000">
              <a:off x="2247344" y="40856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3081743" y="3983174"/>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endCxn id="58" idx="0"/>
            </p:cNvCxnSpPr>
            <p:nvPr/>
          </p:nvCxnSpPr>
          <p:spPr>
            <a:xfrm>
              <a:off x="2392023" y="2679700"/>
              <a:ext cx="5060" cy="5729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A5F81CE2-F9A9-4300-A754-5E6716B061EB}"/>
              </a:ext>
            </a:extLst>
          </p:cNvPr>
          <p:cNvSpPr/>
          <p:nvPr/>
        </p:nvSpPr>
        <p:spPr>
          <a:xfrm>
            <a:off x="406400" y="4540932"/>
            <a:ext cx="4094454" cy="177167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3708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941310"/>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32</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711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774844" y="866612"/>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249976" y="861918"/>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76" name="直接连接符 75">
            <a:extLst>
              <a:ext uri="{FF2B5EF4-FFF2-40B4-BE49-F238E27FC236}">
                <a16:creationId xmlns:a16="http://schemas.microsoft.com/office/drawing/2014/main" id="{0A86E6CC-AB2F-4974-9F71-6213166BB024}"/>
              </a:ext>
            </a:extLst>
          </p:cNvPr>
          <p:cNvCxnSpPr>
            <a:cxnSpLocks/>
          </p:cNvCxnSpPr>
          <p:nvPr/>
        </p:nvCxnSpPr>
        <p:spPr>
          <a:xfrm>
            <a:off x="183180" y="2702002"/>
            <a:ext cx="1019978"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6B31D2CA-F16F-4019-AE5D-2287CFC50E36}"/>
              </a:ext>
            </a:extLst>
          </p:cNvPr>
          <p:cNvGrpSpPr/>
          <p:nvPr/>
        </p:nvGrpSpPr>
        <p:grpSpPr>
          <a:xfrm>
            <a:off x="4363710" y="1471124"/>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549191"/>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79005"/>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18835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718169"/>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66869"/>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818196"/>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74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33</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3668520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245190281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63773291"/>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540362"/>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104457"/>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420612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4</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638282" cy="461665"/>
            <a:chOff x="-3" y="4326643"/>
            <a:chExt cx="2638282"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244490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Current situation</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534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42</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43</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aphicFrame>
        <p:nvGraphicFramePr>
          <p:cNvPr id="28" name="图表 27">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3925078700"/>
              </p:ext>
            </p:extLst>
          </p:nvPr>
        </p:nvGraphicFramePr>
        <p:xfrm>
          <a:off x="927919" y="1689803"/>
          <a:ext cx="7187381" cy="4419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9528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FD6338C-B312-4307-825B-CE51B2F3930B}"/>
              </a:ext>
            </a:extLst>
          </p:cNvPr>
          <p:cNvSpPr/>
          <p:nvPr/>
        </p:nvSpPr>
        <p:spPr>
          <a:xfrm>
            <a:off x="0" y="537686"/>
            <a:ext cx="9144000" cy="327569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44</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pic>
        <p:nvPicPr>
          <p:cNvPr id="6" name="图片 5">
            <a:extLst>
              <a:ext uri="{FF2B5EF4-FFF2-40B4-BE49-F238E27FC236}">
                <a16:creationId xmlns:a16="http://schemas.microsoft.com/office/drawing/2014/main" id="{226DD978-B571-4D87-ACCE-9DFA191EB62E}"/>
              </a:ext>
            </a:extLst>
          </p:cNvPr>
          <p:cNvPicPr>
            <a:picLocks noChangeAspect="1"/>
          </p:cNvPicPr>
          <p:nvPr/>
        </p:nvPicPr>
        <p:blipFill>
          <a:blip r:embed="rId3"/>
          <a:stretch>
            <a:fillRect/>
          </a:stretch>
        </p:blipFill>
        <p:spPr>
          <a:xfrm>
            <a:off x="1435867" y="1593039"/>
            <a:ext cx="6272264" cy="2126725"/>
          </a:xfrm>
          <a:prstGeom prst="rect">
            <a:avLst/>
          </a:prstGeom>
        </p:spPr>
      </p:pic>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4"/>
          <a:stretch>
            <a:fillRect/>
          </a:stretch>
        </p:blipFill>
        <p:spPr>
          <a:xfrm>
            <a:off x="338026" y="4383543"/>
            <a:ext cx="4491149" cy="2043564"/>
          </a:xfrm>
          <a:prstGeom prst="rect">
            <a:avLst/>
          </a:prstGeom>
        </p:spPr>
      </p:pic>
      <p:sp>
        <p:nvSpPr>
          <p:cNvPr id="21" name="矩形 20">
            <a:extLst>
              <a:ext uri="{FF2B5EF4-FFF2-40B4-BE49-F238E27FC236}">
                <a16:creationId xmlns:a16="http://schemas.microsoft.com/office/drawing/2014/main" id="{AA4B30C3-9A94-4764-BD12-B2C51249D4FC}"/>
              </a:ext>
            </a:extLst>
          </p:cNvPr>
          <p:cNvSpPr/>
          <p:nvPr/>
        </p:nvSpPr>
        <p:spPr>
          <a:xfrm>
            <a:off x="499952" y="1123250"/>
            <a:ext cx="4229043"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 for each type of station</a:t>
            </a:r>
          </a:p>
        </p:txBody>
      </p:sp>
      <p:sp>
        <p:nvSpPr>
          <p:cNvPr id="22" name="矩形 21">
            <a:extLst>
              <a:ext uri="{FF2B5EF4-FFF2-40B4-BE49-F238E27FC236}">
                <a16:creationId xmlns:a16="http://schemas.microsoft.com/office/drawing/2014/main" id="{DE6192B3-B17B-4ADC-9F1E-BA3EE946A845}"/>
              </a:ext>
            </a:extLst>
          </p:cNvPr>
          <p:cNvSpPr/>
          <p:nvPr/>
        </p:nvSpPr>
        <p:spPr>
          <a:xfrm>
            <a:off x="499951" y="3940310"/>
            <a:ext cx="5415265" cy="400110"/>
          </a:xfrm>
          <a:prstGeom prst="rect">
            <a:avLst/>
          </a:prstGeom>
        </p:spPr>
        <p:txBody>
          <a:bodyPr wrap="square">
            <a:spAutoFit/>
          </a:bodyPr>
          <a:lstStyle/>
          <a:p>
            <a:pPr marL="285750" indent="-285750">
              <a:buFont typeface="Wingdings" panose="05000000000000000000" pitchFamily="2" charset="2"/>
              <a:buChar char="l"/>
            </a:pPr>
            <a:r>
              <a:rPr lang="en-US" altLang="zh-CN" sz="2000">
                <a:latin typeface="Helvetica" panose="020B0604020202020204" pitchFamily="34" charset="0"/>
                <a:cs typeface="Helvetica" panose="020B0604020202020204" pitchFamily="34" charset="0"/>
              </a:rPr>
              <a:t>Cross table of land use and transit ridership</a:t>
            </a:r>
            <a:endParaRPr lang="en-US" altLang="zh-CN" sz="2000"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DF2410D-6A7D-4CBB-B4C3-35EBC7810AF7}"/>
              </a:ext>
            </a:extLst>
          </p:cNvPr>
          <p:cNvSpPr/>
          <p:nvPr/>
        </p:nvSpPr>
        <p:spPr>
          <a:xfrm>
            <a:off x="3443386" y="3076831"/>
            <a:ext cx="3334354" cy="315775"/>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2DB675C-EDDF-4711-A84B-443F75ED3242}"/>
              </a:ext>
            </a:extLst>
          </p:cNvPr>
          <p:cNvSpPr/>
          <p:nvPr/>
        </p:nvSpPr>
        <p:spPr>
          <a:xfrm>
            <a:off x="6148919" y="2233405"/>
            <a:ext cx="628822" cy="602581"/>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09BEFBA1-D6A7-43FC-BA3E-5435F44A952A}"/>
              </a:ext>
            </a:extLst>
          </p:cNvPr>
          <p:cNvSpPr/>
          <p:nvPr/>
        </p:nvSpPr>
        <p:spPr>
          <a:xfrm>
            <a:off x="4952999" y="4897088"/>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720839" y="3751851"/>
            <a:ext cx="731520" cy="731520"/>
          </a:xfrm>
          <a:prstGeom prst="rect">
            <a:avLst/>
          </a:prstGeom>
        </p:spPr>
      </p:pic>
      <p:pic>
        <p:nvPicPr>
          <p:cNvPr id="32" name="图形 31" descr="箭头: 顺时针弯曲">
            <a:extLst>
              <a:ext uri="{FF2B5EF4-FFF2-40B4-BE49-F238E27FC236}">
                <a16:creationId xmlns:a16="http://schemas.microsoft.com/office/drawing/2014/main" id="{971575FD-5D9D-4217-9219-3787383C76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00016">
            <a:off x="5120227" y="4202231"/>
            <a:ext cx="731520" cy="731520"/>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45</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46</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47</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
        <p:nvSpPr>
          <p:cNvPr id="4" name="矩形 3">
            <a:extLst>
              <a:ext uri="{FF2B5EF4-FFF2-40B4-BE49-F238E27FC236}">
                <a16:creationId xmlns:a16="http://schemas.microsoft.com/office/drawing/2014/main" id="{C8E9AC16-A999-429E-851A-838273638584}"/>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 Level</a:t>
            </a:r>
          </a:p>
        </p:txBody>
      </p:sp>
      <p:sp>
        <p:nvSpPr>
          <p:cNvPr id="6" name="矩形 5">
            <a:extLst>
              <a:ext uri="{FF2B5EF4-FFF2-40B4-BE49-F238E27FC236}">
                <a16:creationId xmlns:a16="http://schemas.microsoft.com/office/drawing/2014/main" id="{E6C8C573-0798-4519-9C48-98C328675FEC}"/>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653D07C-40BE-4A7A-91A6-0E5FD7AE6CC1}"/>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52521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49</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affected by the environmental factors surrounding the station.</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Few studies focus on such a city like Fukuoka with only tens rail transit stations.</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5</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517496"/>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247244" y="1456092"/>
            <a:ext cx="2044149"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Current situation</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721733" y="4106388"/>
            <a:ext cx="928460"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Theme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transfer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50</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3599366821"/>
              </p:ext>
            </p:extLst>
          </p:nvPr>
        </p:nvGraphicFramePr>
        <p:xfrm>
          <a:off x="453482" y="1153440"/>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Mixed 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51</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518057" cy="461665"/>
            <a:chOff x="-3" y="4326643"/>
            <a:chExt cx="2518057"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5774844" y="1147110"/>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66">
            <a:extLst>
              <a:ext uri="{FF2B5EF4-FFF2-40B4-BE49-F238E27FC236}">
                <a16:creationId xmlns:a16="http://schemas.microsoft.com/office/drawing/2014/main" id="{B0F111D8-04F3-4130-9A5A-DAC02A13FF34}"/>
              </a:ext>
            </a:extLst>
          </p:cNvPr>
          <p:cNvSpPr/>
          <p:nvPr/>
        </p:nvSpPr>
        <p:spPr>
          <a:xfrm>
            <a:off x="3587602"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F2DCD3F5-FB67-4889-996F-585F0D29AA44}"/>
              </a:ext>
            </a:extLst>
          </p:cNvPr>
          <p:cNvSpPr/>
          <p:nvPr/>
        </p:nvSpPr>
        <p:spPr>
          <a:xfrm>
            <a:off x="3467722"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997DDD3-C882-49D6-B548-60069E757D79}"/>
              </a:ext>
            </a:extLst>
          </p:cNvPr>
          <p:cNvSpPr txBox="1"/>
          <p:nvPr/>
        </p:nvSpPr>
        <p:spPr>
          <a:xfrm>
            <a:off x="586758"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586758"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287614"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586758"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3765507"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3921836"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3921836"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586758"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3746808"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3843671"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549316"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3921836"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3921836"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3843671"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sp>
        <p:nvSpPr>
          <p:cNvPr id="29" name="箭头: 右 28">
            <a:extLst>
              <a:ext uri="{FF2B5EF4-FFF2-40B4-BE49-F238E27FC236}">
                <a16:creationId xmlns:a16="http://schemas.microsoft.com/office/drawing/2014/main" id="{CA5A25BF-3221-4D47-9674-86B991E66C9A}"/>
              </a:ext>
            </a:extLst>
          </p:cNvPr>
          <p:cNvSpPr/>
          <p:nvPr/>
        </p:nvSpPr>
        <p:spPr>
          <a:xfrm rot="5400000">
            <a:off x="1707998" y="5492939"/>
            <a:ext cx="117101"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52</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2792631" y="895767"/>
            <a:ext cx="1129205" cy="23631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箭头: 下 43">
            <a:extLst>
              <a:ext uri="{FF2B5EF4-FFF2-40B4-BE49-F238E27FC236}">
                <a16:creationId xmlns:a16="http://schemas.microsoft.com/office/drawing/2014/main" id="{896EF6A6-CE4D-43C3-BFD9-6EAE45B3EECE}"/>
              </a:ext>
            </a:extLst>
          </p:cNvPr>
          <p:cNvSpPr/>
          <p:nvPr/>
        </p:nvSpPr>
        <p:spPr>
          <a:xfrm>
            <a:off x="736847" y="729518"/>
            <a:ext cx="1905693" cy="5532525"/>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2792631" y="1132085"/>
            <a:ext cx="1129205" cy="22187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2792631" y="2055245"/>
            <a:ext cx="1051040" cy="3085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2792631" y="2363770"/>
            <a:ext cx="954177" cy="271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091774" y="3373689"/>
            <a:ext cx="751897" cy="26819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091774" y="3641887"/>
            <a:ext cx="457542" cy="31157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2792631" y="4915214"/>
            <a:ext cx="972876" cy="1128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2792631" y="5028040"/>
            <a:ext cx="1129205" cy="474388"/>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2792631" y="5028040"/>
            <a:ext cx="1129205" cy="93419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300C5D0C-65C4-447C-B3B7-E6AF7BD2E19F}"/>
              </a:ext>
            </a:extLst>
          </p:cNvPr>
          <p:cNvSpPr/>
          <p:nvPr/>
        </p:nvSpPr>
        <p:spPr>
          <a:xfrm>
            <a:off x="3746808"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C52968E7-4767-42D9-A15C-86D8012C5EEF}"/>
              </a:ext>
            </a:extLst>
          </p:cNvPr>
          <p:cNvSpPr txBox="1"/>
          <p:nvPr/>
        </p:nvSpPr>
        <p:spPr>
          <a:xfrm>
            <a:off x="6876070" y="1165096"/>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6587312"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302736"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7373ED01-9074-4F75-8374-D62AAE41C36E}"/>
              </a:ext>
            </a:extLst>
          </p:cNvPr>
          <p:cNvSpPr txBox="1"/>
          <p:nvPr/>
        </p:nvSpPr>
        <p:spPr>
          <a:xfrm>
            <a:off x="7245042" y="358405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6956284"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6671708"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BFD34776-9A8A-4FF3-BA04-4C5AB5214697}"/>
              </a:ext>
            </a:extLst>
          </p:cNvPr>
          <p:cNvSpPr txBox="1"/>
          <p:nvPr/>
        </p:nvSpPr>
        <p:spPr>
          <a:xfrm>
            <a:off x="7086215" y="4752337"/>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6797457"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512881"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0686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359428"/>
            <a:ext cx="9144000" cy="3129239"/>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53</a:t>
            </a:fld>
            <a:endParaRPr lang="zh-CN" altLang="en-US">
              <a:solidFill>
                <a:schemeClr val="tx1"/>
              </a:solidFill>
            </a:endParaRPr>
          </a:p>
        </p:txBody>
      </p:sp>
      <p:graphicFrame>
        <p:nvGraphicFramePr>
          <p:cNvPr id="42" name="表格 41">
            <a:extLst>
              <a:ext uri="{FF2B5EF4-FFF2-40B4-BE49-F238E27FC236}">
                <a16:creationId xmlns:a16="http://schemas.microsoft.com/office/drawing/2014/main" id="{FCE72633-38A9-49C2-BD48-9F63339E90D4}"/>
              </a:ext>
            </a:extLst>
          </p:cNvPr>
          <p:cNvGraphicFramePr>
            <a:graphicFrameLocks noGrp="1"/>
          </p:cNvGraphicFramePr>
          <p:nvPr>
            <p:extLst>
              <p:ext uri="{D42A27DB-BD31-4B8C-83A1-F6EECF244321}">
                <p14:modId xmlns:p14="http://schemas.microsoft.com/office/powerpoint/2010/main" val="444546738"/>
              </p:ext>
            </p:extLst>
          </p:nvPr>
        </p:nvGraphicFramePr>
        <p:xfrm>
          <a:off x="499952" y="4751772"/>
          <a:ext cx="5142092" cy="1562214"/>
        </p:xfrm>
        <a:graphic>
          <a:graphicData uri="http://schemas.openxmlformats.org/drawingml/2006/table">
            <a:tbl>
              <a:tblPr firstRow="1" firstCol="1" bandRow="1"/>
              <a:tblGrid>
                <a:gridCol w="785714">
                  <a:extLst>
                    <a:ext uri="{9D8B030D-6E8A-4147-A177-3AD203B41FA5}">
                      <a16:colId xmlns:a16="http://schemas.microsoft.com/office/drawing/2014/main" val="2728970713"/>
                    </a:ext>
                  </a:extLst>
                </a:gridCol>
                <a:gridCol w="1140516">
                  <a:extLst>
                    <a:ext uri="{9D8B030D-6E8A-4147-A177-3AD203B41FA5}">
                      <a16:colId xmlns:a16="http://schemas.microsoft.com/office/drawing/2014/main" val="3382290407"/>
                    </a:ext>
                  </a:extLst>
                </a:gridCol>
                <a:gridCol w="1037673">
                  <a:extLst>
                    <a:ext uri="{9D8B030D-6E8A-4147-A177-3AD203B41FA5}">
                      <a16:colId xmlns:a16="http://schemas.microsoft.com/office/drawing/2014/main" val="2793769114"/>
                    </a:ext>
                  </a:extLst>
                </a:gridCol>
                <a:gridCol w="1140516">
                  <a:extLst>
                    <a:ext uri="{9D8B030D-6E8A-4147-A177-3AD203B41FA5}">
                      <a16:colId xmlns:a16="http://schemas.microsoft.com/office/drawing/2014/main" val="2147570878"/>
                    </a:ext>
                  </a:extLst>
                </a:gridCol>
                <a:gridCol w="1037673">
                  <a:extLst>
                    <a:ext uri="{9D8B030D-6E8A-4147-A177-3AD203B41FA5}">
                      <a16:colId xmlns:a16="http://schemas.microsoft.com/office/drawing/2014/main" val="1871315500"/>
                    </a:ext>
                  </a:extLst>
                </a:gridCol>
              </a:tblGrid>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Walking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tc gridSpan="2">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9050" cap="flat" cmpd="sng" algn="ctr">
                      <a:solidFill>
                        <a:srgbClr val="80808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311725289"/>
                  </a:ext>
                </a:extLst>
              </a:tr>
              <a:tr h="260369">
                <a:tc>
                  <a:txBody>
                    <a:bodyPr/>
                    <a:lstStyle/>
                    <a:p>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 time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49568508"/>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AVG</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298976152"/>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Mid</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214294951"/>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a:t>
                      </a:r>
                      <a:endParaRPr lang="zh-CN"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144842664"/>
                  </a:ext>
                </a:extLst>
              </a:tr>
              <a:tr h="260369">
                <a:tc>
                  <a:txBody>
                    <a:bodyPr/>
                    <a:lstStyle/>
                    <a:p>
                      <a:pPr algn="ctr" hangingPunct="0">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a:t>
                      </a:r>
                      <a:r>
                        <a:rPr lang="en-US" alt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n</a:t>
                      </a:r>
                      <a:endParaRPr lang="zh-CN"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b">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8042983"/>
                  </a:ext>
                </a:extLst>
              </a:tr>
            </a:tbl>
          </a:graphicData>
        </a:graphic>
      </p:graphicFrame>
      <p:sp>
        <p:nvSpPr>
          <p:cNvPr id="59" name="矩形 58">
            <a:extLst>
              <a:ext uri="{FF2B5EF4-FFF2-40B4-BE49-F238E27FC236}">
                <a16:creationId xmlns:a16="http://schemas.microsoft.com/office/drawing/2014/main" id="{76ECF721-BF9D-4A6E-B391-6D6AAD55709A}"/>
              </a:ext>
            </a:extLst>
          </p:cNvPr>
          <p:cNvSpPr/>
          <p:nvPr/>
        </p:nvSpPr>
        <p:spPr>
          <a:xfrm>
            <a:off x="864108" y="156708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9" y="3825453"/>
            <a:ext cx="4482008"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117933" y="4365011"/>
            <a:ext cx="2787528" cy="1754326"/>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1. Walking is the main method of accessing transit station.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2. Most walking distances are within 800m</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196448"/>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3469558"/>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5276284" y="3821248"/>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4124907" cy="461665"/>
            <a:chOff x="-3" y="4326643"/>
            <a:chExt cx="4124907"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393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Catchment area of stations</a:t>
              </a:r>
            </a:p>
          </p:txBody>
        </p:sp>
      </p:grpSp>
      <p:grpSp>
        <p:nvGrpSpPr>
          <p:cNvPr id="25" name="组合 24">
            <a:extLst>
              <a:ext uri="{FF2B5EF4-FFF2-40B4-BE49-F238E27FC236}">
                <a16:creationId xmlns:a16="http://schemas.microsoft.com/office/drawing/2014/main" id="{2E1AE83A-1592-437C-85FD-29A32BE4AAB1}"/>
              </a:ext>
            </a:extLst>
          </p:cNvPr>
          <p:cNvGrpSpPr/>
          <p:nvPr/>
        </p:nvGrpSpPr>
        <p:grpSpPr>
          <a:xfrm>
            <a:off x="499952" y="1515801"/>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743200"/>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805843"/>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810059"/>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234877"/>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418881"/>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969444"/>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604209"/>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526785"/>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230936131"/>
              </p:ext>
            </p:extLst>
          </p:nvPr>
        </p:nvGraphicFramePr>
        <p:xfrm>
          <a:off x="203016" y="118771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99318"/>
            <a:ext cx="5178021" cy="338554"/>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sz="1600" dirty="0">
                <a:latin typeface="Helvetica" panose="020B0604020202020204" pitchFamily="34" charset="0"/>
                <a:cs typeface="Helvetica" panose="020B0604020202020204" pitchFamily="34" charset="0"/>
              </a:rPr>
              <a:t>Dependent variable: average daily subway ridership</a:t>
            </a:r>
            <a:endParaRPr lang="zh-CN" altLang="en-US" sz="1600"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105357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3009416"/>
            <a:chOff x="403261" y="4839790"/>
            <a:chExt cx="8345364" cy="3009416"/>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6694531"/>
                  <a:ext cx="8345364" cy="1154675"/>
                </a:xfrm>
                <a:prstGeom prst="rect">
                  <a:avLst/>
                </a:prstGeom>
              </p:spPr>
              <p:txBody>
                <a:bodyPr wrap="square">
                  <a:spAutoFit/>
                </a:bodyPr>
                <a:lstStyle/>
                <a:p>
                  <a:pPr>
                    <a:lnSpc>
                      <a:spcPct val="150000"/>
                    </a:lnSpc>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p>
                <a:p>
                  <a:pPr>
                    <a:lnSpc>
                      <a:spcPct val="150000"/>
                    </a:lnSpc>
                  </a:pP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type land use. </a:t>
                  </a: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6694531"/>
                  <a:ext cx="8345364" cy="1154675"/>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905563" y="1512410"/>
            <a:ext cx="4918816"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Describing the variety of land use</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ext uri="{D42A27DB-BD31-4B8C-83A1-F6EECF244321}">
                <p14:modId xmlns:p14="http://schemas.microsoft.com/office/powerpoint/2010/main" val="3292585036"/>
              </p:ext>
            </p:extLst>
          </p:nvPr>
        </p:nvGraphicFramePr>
        <p:xfrm>
          <a:off x="705538" y="5319543"/>
          <a:ext cx="6109764" cy="945220"/>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noFill/>
                  </a:tcPr>
                </a:tc>
                <a:extLst>
                  <a:ext uri="{0D108BD9-81ED-4DB2-BD59-A6C34878D82A}">
                    <a16:rowId xmlns:a16="http://schemas.microsoft.com/office/drawing/2014/main" val="210484206"/>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5976478"/>
            <a:ext cx="5758820" cy="247650"/>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5915637"/>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5915637"/>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640826" y="4614070"/>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4639927"/>
            <a:ext cx="4272403" cy="297772"/>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604540"/>
            <a:ext cx="6175306" cy="871164"/>
            <a:chOff x="990862" y="2671801"/>
            <a:chExt cx="6175306" cy="871164"/>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6" name="文本框 45">
              <a:extLst>
                <a:ext uri="{FF2B5EF4-FFF2-40B4-BE49-F238E27FC236}">
                  <a16:creationId xmlns:a16="http://schemas.microsoft.com/office/drawing/2014/main" id="{50B70C9E-F6A7-41F7-A110-CCA44BD54E85}"/>
                </a:ext>
              </a:extLst>
            </p:cNvPr>
            <p:cNvSpPr txBox="1"/>
            <p:nvPr/>
          </p:nvSpPr>
          <p:spPr>
            <a:xfrm>
              <a:off x="2809444" y="3173633"/>
              <a:ext cx="71045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More</a:t>
              </a:r>
              <a:endParaRPr lang="zh-CN" altLang="en-US" dirty="0">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89B17725-7650-4146-A754-82739EED8132}"/>
                </a:ext>
              </a:extLst>
            </p:cNvPr>
            <p:cNvSpPr txBox="1"/>
            <p:nvPr/>
          </p:nvSpPr>
          <p:spPr>
            <a:xfrm>
              <a:off x="5590023" y="3173633"/>
              <a:ext cx="67197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71801"/>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1409DE7F-D69E-4F7B-9D48-BB6BEF970FB3}"/>
                </a:ext>
              </a:extLst>
            </p:cNvPr>
            <p:cNvSpPr txBox="1"/>
            <p:nvPr/>
          </p:nvSpPr>
          <p:spPr>
            <a:xfrm>
              <a:off x="4113072" y="3026443"/>
              <a:ext cx="88569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Variety</a:t>
              </a:r>
              <a:endParaRPr lang="zh-CN" altLang="en-US" dirty="0">
                <a:latin typeface="Helvetica" panose="020B0604020202020204" pitchFamily="34" charset="0"/>
                <a:cs typeface="Helvetica" panose="020B0604020202020204" pitchFamily="34" charset="0"/>
              </a:endParaRPr>
            </a:p>
          </p:txBody>
        </p:sp>
      </p:grpSp>
      <p:cxnSp>
        <p:nvCxnSpPr>
          <p:cNvPr id="15" name="直接箭头连接符 14">
            <a:extLst>
              <a:ext uri="{FF2B5EF4-FFF2-40B4-BE49-F238E27FC236}">
                <a16:creationId xmlns:a16="http://schemas.microsoft.com/office/drawing/2014/main" id="{172F4D90-43A6-4787-B5AC-7E02FFACC47F}"/>
              </a:ext>
            </a:extLst>
          </p:cNvPr>
          <p:cNvCxnSpPr>
            <a:cxnSpLocks/>
            <a:stCxn id="49" idx="1"/>
            <a:endCxn id="12" idx="3"/>
          </p:cNvCxnSpPr>
          <p:nvPr/>
        </p:nvCxnSpPr>
        <p:spPr>
          <a:xfrm flipH="1">
            <a:off x="225857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68D6424-25FF-428F-8982-4B05C6569821}"/>
              </a:ext>
            </a:extLst>
          </p:cNvPr>
          <p:cNvCxnSpPr>
            <a:cxnSpLocks/>
            <a:stCxn id="49" idx="3"/>
            <a:endCxn id="45" idx="1"/>
          </p:cNvCxnSpPr>
          <p:nvPr/>
        </p:nvCxnSpPr>
        <p:spPr>
          <a:xfrm>
            <a:off x="4998764" y="3143848"/>
            <a:ext cx="185449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箭头: 右 50">
            <a:extLst>
              <a:ext uri="{FF2B5EF4-FFF2-40B4-BE49-F238E27FC236}">
                <a16:creationId xmlns:a16="http://schemas.microsoft.com/office/drawing/2014/main" id="{EC5F71B7-C81F-4082-97EC-6EDDDA62D383}"/>
              </a:ext>
            </a:extLst>
          </p:cNvPr>
          <p:cNvSpPr/>
          <p:nvPr/>
        </p:nvSpPr>
        <p:spPr>
          <a:xfrm>
            <a:off x="7069324" y="601566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356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5968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 system</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grpSp>
        <p:nvGrpSpPr>
          <p:cNvPr id="14" name="组合 13">
            <a:extLst>
              <a:ext uri="{FF2B5EF4-FFF2-40B4-BE49-F238E27FC236}">
                <a16:creationId xmlns:a16="http://schemas.microsoft.com/office/drawing/2014/main" id="{199B580F-EC5D-4D52-88DA-CA589496FF8A}"/>
              </a:ext>
            </a:extLst>
          </p:cNvPr>
          <p:cNvGrpSpPr/>
          <p:nvPr/>
        </p:nvGrpSpPr>
        <p:grpSpPr>
          <a:xfrm>
            <a:off x="3753290" y="1590727"/>
            <a:ext cx="1637414" cy="519685"/>
            <a:chOff x="1275907" y="1796902"/>
            <a:chExt cx="1637414" cy="519685"/>
          </a:xfrm>
        </p:grpSpPr>
        <p:sp>
          <p:nvSpPr>
            <p:cNvPr id="12" name="矩形: 圆角 11">
              <a:extLst>
                <a:ext uri="{FF2B5EF4-FFF2-40B4-BE49-F238E27FC236}">
                  <a16:creationId xmlns:a16="http://schemas.microsoft.com/office/drawing/2014/main" id="{D9876466-C142-4EE4-B380-CB48BD531EA1}"/>
                </a:ext>
              </a:extLst>
            </p:cNvPr>
            <p:cNvSpPr/>
            <p:nvPr/>
          </p:nvSpPr>
          <p:spPr>
            <a:xfrm>
              <a:off x="1275907" y="1796902"/>
              <a:ext cx="1637414" cy="51968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55ABDFAA-1355-4280-A16D-B1D81C1A4BC6}"/>
                </a:ext>
              </a:extLst>
            </p:cNvPr>
            <p:cNvSpPr/>
            <p:nvPr/>
          </p:nvSpPr>
          <p:spPr>
            <a:xfrm>
              <a:off x="1401449" y="1878952"/>
              <a:ext cx="1390124" cy="369332"/>
            </a:xfrm>
            <a:prstGeom prst="rect">
              <a:avLst/>
            </a:prstGeom>
          </p:spPr>
          <p:txBody>
            <a:bodyPr wrap="none">
              <a:spAutoFit/>
            </a:bodyPr>
            <a:lstStyle/>
            <a:p>
              <a:r>
                <a:rPr lang="en-US" altLang="zh-CN" dirty="0">
                  <a:solidFill>
                    <a:srgbClr val="FF0000"/>
                  </a:solidFill>
                  <a:latin typeface="Helvetica" panose="020B0604020202020204" pitchFamily="34" charset="0"/>
                  <a:cs typeface="Helvetica" panose="020B0604020202020204" pitchFamily="34" charset="0"/>
                </a:rPr>
                <a:t>Supposition</a:t>
              </a:r>
            </a:p>
          </p:txBody>
        </p:sp>
      </p:gr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58</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tx1"/>
                </a:solidFill>
                <a:latin typeface="Helvetica" panose="020B0604020202020204" pitchFamily="34" charset="0"/>
                <a:cs typeface="Helvetica" panose="020B0604020202020204" pitchFamily="34" charset="0"/>
              </a:rPr>
              <a:t>Stability</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ext uri="{D42A27DB-BD31-4B8C-83A1-F6EECF244321}">
                <p14:modId xmlns:p14="http://schemas.microsoft.com/office/powerpoint/2010/main" val="223826608"/>
              </p:ext>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9626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23" name="组合 22">
            <a:extLst>
              <a:ext uri="{FF2B5EF4-FFF2-40B4-BE49-F238E27FC236}">
                <a16:creationId xmlns:a16="http://schemas.microsoft.com/office/drawing/2014/main" id="{C306FF27-6122-4E63-8612-C1C6A6D98D9C}"/>
              </a:ext>
            </a:extLst>
          </p:cNvPr>
          <p:cNvGrpSpPr/>
          <p:nvPr/>
        </p:nvGrpSpPr>
        <p:grpSpPr>
          <a:xfrm>
            <a:off x="499951" y="1378342"/>
            <a:ext cx="8144096" cy="830997"/>
            <a:chOff x="499952" y="1278523"/>
            <a:chExt cx="8144096" cy="830997"/>
          </a:xfrm>
        </p:grpSpPr>
        <p:sp>
          <p:nvSpPr>
            <p:cNvPr id="15" name="矩形: 圆角 14">
              <a:extLst>
                <a:ext uri="{FF2B5EF4-FFF2-40B4-BE49-F238E27FC236}">
                  <a16:creationId xmlns:a16="http://schemas.microsoft.com/office/drawing/2014/main" id="{9BDFAC38-C411-4D32-8803-164A26A91FA8}"/>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矩形 2">
              <a:extLst>
                <a:ext uri="{FF2B5EF4-FFF2-40B4-BE49-F238E27FC236}">
                  <a16:creationId xmlns:a16="http://schemas.microsoft.com/office/drawing/2014/main" id="{29900780-0DE4-47D1-B7B5-AF28CE97D482}"/>
                </a:ext>
              </a:extLst>
            </p:cNvPr>
            <p:cNvSpPr/>
            <p:nvPr/>
          </p:nvSpPr>
          <p:spPr>
            <a:xfrm>
              <a:off x="788710" y="1278523"/>
              <a:ext cx="7855338"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Walking is the most important travel modes in accessing transit stations, also one of the most key determinants on the utilization of rail transit.</a:t>
              </a:r>
              <a:r>
                <a:rPr lang="en-US" altLang="zh-CN" sz="1600" dirty="0">
                  <a:solidFill>
                    <a:srgbClr val="FF3300"/>
                  </a:solidFill>
                  <a:latin typeface="Helvetica" panose="020B0604020202020204" pitchFamily="34" charset="0"/>
                  <a:cs typeface="Helvetica" panose="020B0604020202020204" pitchFamily="34" charset="0"/>
                </a:rPr>
                <a:t> A quantitative </a:t>
              </a:r>
              <a:r>
                <a:rPr lang="en-US" altLang="zh-CN" sz="1600" dirty="0">
                  <a:latin typeface="Helvetica" panose="020B0604020202020204" pitchFamily="34" charset="0"/>
                  <a:cs typeface="Helvetica" panose="020B0604020202020204" pitchFamily="34" charset="0"/>
                </a:rPr>
                <a:t> </a:t>
              </a:r>
              <a:r>
                <a:rPr lang="en-US" altLang="zh-CN" sz="1600" dirty="0">
                  <a:solidFill>
                    <a:srgbClr val="FF3300"/>
                  </a:solidFill>
                  <a:latin typeface="Helvetica" panose="020B0604020202020204" pitchFamily="34" charset="0"/>
                  <a:cs typeface="Helvetica" panose="020B0604020202020204" pitchFamily="34" charset="0"/>
                </a:rPr>
                <a:t>method for describing walking duration preference to rail transit stations is necessary.</a:t>
              </a:r>
            </a:p>
          </p:txBody>
        </p:sp>
      </p:grpSp>
      <p:grpSp>
        <p:nvGrpSpPr>
          <p:cNvPr id="22" name="组合 21">
            <a:extLst>
              <a:ext uri="{FF2B5EF4-FFF2-40B4-BE49-F238E27FC236}">
                <a16:creationId xmlns:a16="http://schemas.microsoft.com/office/drawing/2014/main" id="{D54FD21B-7070-4FFC-9012-1B988BBB0232}"/>
              </a:ext>
            </a:extLst>
          </p:cNvPr>
          <p:cNvGrpSpPr/>
          <p:nvPr/>
        </p:nvGrpSpPr>
        <p:grpSpPr>
          <a:xfrm>
            <a:off x="499951" y="2570444"/>
            <a:ext cx="8144094" cy="836177"/>
            <a:chOff x="499952" y="2509794"/>
            <a:chExt cx="8144094" cy="836177"/>
          </a:xfrm>
        </p:grpSpPr>
        <p:sp>
          <p:nvSpPr>
            <p:cNvPr id="16" name="矩形: 圆角 15">
              <a:extLst>
                <a:ext uri="{FF2B5EF4-FFF2-40B4-BE49-F238E27FC236}">
                  <a16:creationId xmlns:a16="http://schemas.microsoft.com/office/drawing/2014/main" id="{1999E9E7-A6A4-47F6-B955-F1367888B55D}"/>
                </a:ext>
              </a:extLst>
            </p:cNvPr>
            <p:cNvSpPr/>
            <p:nvPr/>
          </p:nvSpPr>
          <p:spPr>
            <a:xfrm>
              <a:off x="499952" y="25097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5E8130FE-A5A9-4268-BB4A-8B2EDA68E1A6}"/>
                </a:ext>
              </a:extLst>
            </p:cNvPr>
            <p:cNvSpPr/>
            <p:nvPr/>
          </p:nvSpPr>
          <p:spPr>
            <a:xfrm>
              <a:off x="788709" y="2514974"/>
              <a:ext cx="7855337"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ridership, land use, and population have their own distribution characteristics in space. </a:t>
              </a:r>
              <a:r>
                <a:rPr lang="en-US" altLang="zh-CN" sz="1600" dirty="0">
                  <a:solidFill>
                    <a:srgbClr val="FF3300"/>
                  </a:solidFill>
                  <a:latin typeface="Helvetica" panose="020B0604020202020204" pitchFamily="34" charset="0"/>
                  <a:cs typeface="Helvetica" panose="020B0604020202020204" pitchFamily="34" charset="0"/>
                </a:rPr>
                <a:t>These characteristics in the case of Fukuoka City need to be further and objectively understood.</a:t>
              </a:r>
            </a:p>
          </p:txBody>
        </p:sp>
      </p:grpSp>
      <p:grpSp>
        <p:nvGrpSpPr>
          <p:cNvPr id="11" name="组合 10">
            <a:extLst>
              <a:ext uri="{FF2B5EF4-FFF2-40B4-BE49-F238E27FC236}">
                <a16:creationId xmlns:a16="http://schemas.microsoft.com/office/drawing/2014/main" id="{B643B74A-FD06-4513-97C7-4ACFA0ECB256}"/>
              </a:ext>
            </a:extLst>
          </p:cNvPr>
          <p:cNvGrpSpPr/>
          <p:nvPr/>
        </p:nvGrpSpPr>
        <p:grpSpPr>
          <a:xfrm>
            <a:off x="499951" y="3767726"/>
            <a:ext cx="8143850" cy="830997"/>
            <a:chOff x="499951" y="3507430"/>
            <a:chExt cx="8143850" cy="830997"/>
          </a:xfrm>
        </p:grpSpPr>
        <p:sp>
          <p:nvSpPr>
            <p:cNvPr id="20" name="矩形: 圆角 19">
              <a:extLst>
                <a:ext uri="{FF2B5EF4-FFF2-40B4-BE49-F238E27FC236}">
                  <a16:creationId xmlns:a16="http://schemas.microsoft.com/office/drawing/2014/main" id="{95FF5378-96AC-4465-9C12-8F457206E453}"/>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 name="矩形 5">
              <a:extLst>
                <a:ext uri="{FF2B5EF4-FFF2-40B4-BE49-F238E27FC236}">
                  <a16:creationId xmlns:a16="http://schemas.microsoft.com/office/drawing/2014/main" id="{C3D37173-E6A0-4FEF-B97C-0D170E8E1A7B}"/>
                </a:ext>
              </a:extLst>
            </p:cNvPr>
            <p:cNvSpPr/>
            <p:nvPr/>
          </p:nvSpPr>
          <p:spPr>
            <a:xfrm>
              <a:off x="788465" y="3507430"/>
              <a:ext cx="7855336" cy="830997"/>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Rail transit ridership is considered to be mainly affected by the environmental factors surrounding the station. </a:t>
              </a:r>
              <a:r>
                <a:rPr lang="en-US" altLang="zh-CN" sz="1600" dirty="0">
                  <a:solidFill>
                    <a:srgbClr val="FF3300"/>
                  </a:solidFill>
                  <a:latin typeface="Helvetica" panose="020B0604020202020204" pitchFamily="34" charset="0"/>
                  <a:cs typeface="Helvetica" panose="020B0604020202020204" pitchFamily="34" charset="0"/>
                </a:rPr>
                <a:t>For the rail transit station in Fukuoka City, the influencing factors need to be explored and estimated</a:t>
              </a:r>
              <a:r>
                <a:rPr lang="en-US" altLang="zh-CN" sz="1600" dirty="0">
                  <a:latin typeface="Helvetica" panose="020B0604020202020204" pitchFamily="34" charset="0"/>
                  <a:cs typeface="Helvetica" panose="020B0604020202020204" pitchFamily="34" charset="0"/>
                </a:rPr>
                <a:t>.</a:t>
              </a:r>
            </a:p>
          </p:txBody>
        </p:sp>
      </p:grpSp>
      <p:grpSp>
        <p:nvGrpSpPr>
          <p:cNvPr id="10" name="组合 9">
            <a:extLst>
              <a:ext uri="{FF2B5EF4-FFF2-40B4-BE49-F238E27FC236}">
                <a16:creationId xmlns:a16="http://schemas.microsoft.com/office/drawing/2014/main" id="{A774A0A1-047F-4D1D-BEBB-31FD7E4AE339}"/>
              </a:ext>
            </a:extLst>
          </p:cNvPr>
          <p:cNvGrpSpPr/>
          <p:nvPr/>
        </p:nvGrpSpPr>
        <p:grpSpPr>
          <a:xfrm>
            <a:off x="499951" y="4959829"/>
            <a:ext cx="8143602" cy="1077218"/>
            <a:chOff x="500199" y="4465167"/>
            <a:chExt cx="8143602" cy="1077218"/>
          </a:xfrm>
        </p:grpSpPr>
        <p:sp>
          <p:nvSpPr>
            <p:cNvPr id="21" name="矩形: 圆角 20">
              <a:extLst>
                <a:ext uri="{FF2B5EF4-FFF2-40B4-BE49-F238E27FC236}">
                  <a16:creationId xmlns:a16="http://schemas.microsoft.com/office/drawing/2014/main" id="{5D839220-09E1-42A0-93EE-E6DB7FA9EBF2}"/>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A84FB63-1D12-4418-A777-41DD8ACCBF11}"/>
                </a:ext>
              </a:extLst>
            </p:cNvPr>
            <p:cNvSpPr/>
            <p:nvPr/>
          </p:nvSpPr>
          <p:spPr>
            <a:xfrm>
              <a:off x="788709" y="4465167"/>
              <a:ext cx="7855092" cy="1077218"/>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it is also influenced by the environmental factors around the other stations in the same network. </a:t>
              </a:r>
              <a:r>
                <a:rPr lang="en-US" altLang="zh-CN" sz="1600" dirty="0">
                  <a:solidFill>
                    <a:srgbClr val="FF3300"/>
                  </a:solidFill>
                  <a:latin typeface="Helvetica" panose="020B0604020202020204" pitchFamily="34" charset="0"/>
                  <a:cs typeface="Helvetica" panose="020B0604020202020204" pitchFamily="34" charset="0"/>
                </a:rPr>
                <a:t>How to describe and estimate the ridership transfer between station and station is an important issue.</a:t>
              </a:r>
            </a:p>
          </p:txBody>
        </p:sp>
      </p:grpSp>
    </p:spTree>
    <p:extLst>
      <p:ext uri="{BB962C8B-B14F-4D97-AF65-F5344CB8AC3E}">
        <p14:creationId xmlns:p14="http://schemas.microsoft.com/office/powerpoint/2010/main" val="2344626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60</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ext uri="{D42A27DB-BD31-4B8C-83A1-F6EECF244321}">
                <p14:modId xmlns:p14="http://schemas.microsoft.com/office/powerpoint/2010/main" val="162479021"/>
              </p:ext>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5233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61</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689371452"/>
              </p:ext>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1489434"/>
            <a:ext cx="707011" cy="3897984"/>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754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62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2041913643"/>
              </p:ext>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63</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ext uri="{D42A27DB-BD31-4B8C-83A1-F6EECF244321}">
                <p14:modId xmlns:p14="http://schemas.microsoft.com/office/powerpoint/2010/main" val="139601741"/>
              </p:ext>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317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B683F25-EB90-428E-A267-2BAA87C1B62E}"/>
              </a:ext>
            </a:extLst>
          </p:cNvPr>
          <p:cNvGrpSpPr/>
          <p:nvPr/>
        </p:nvGrpSpPr>
        <p:grpSpPr>
          <a:xfrm>
            <a:off x="4522090" y="1661046"/>
            <a:ext cx="4351403" cy="1616632"/>
            <a:chOff x="4798904" y="2172887"/>
            <a:chExt cx="4204164" cy="1616632"/>
          </a:xfrm>
        </p:grpSpPr>
        <p:sp>
          <p:nvSpPr>
            <p:cNvPr id="28" name="矩形: 圆角 27">
              <a:extLst>
                <a:ext uri="{FF2B5EF4-FFF2-40B4-BE49-F238E27FC236}">
                  <a16:creationId xmlns:a16="http://schemas.microsoft.com/office/drawing/2014/main" id="{CA8F72BD-ACE0-4790-851D-742977DCAFD3}"/>
                </a:ext>
              </a:extLst>
            </p:cNvPr>
            <p:cNvSpPr/>
            <p:nvPr/>
          </p:nvSpPr>
          <p:spPr>
            <a:xfrm>
              <a:off x="4798904" y="2172887"/>
              <a:ext cx="4148416" cy="161663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FCB1C269-F2A6-48F5-8348-E886D983D6F0}"/>
                </a:ext>
              </a:extLst>
            </p:cNvPr>
            <p:cNvSpPr/>
            <p:nvPr/>
          </p:nvSpPr>
          <p:spPr>
            <a:xfrm>
              <a:off x="4798904" y="2242539"/>
              <a:ext cx="4204164" cy="1477328"/>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Indicators system are constructed from 3 categories. Redefine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latin typeface="Helvetica" panose="020B0604020202020204" pitchFamily="34" charset="0"/>
                  <a:cs typeface="Helvetica" panose="020B0604020202020204" pitchFamily="34" charset="0"/>
                </a:rPr>
                <a:t>. The indicators of bus system are defined into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latin typeface="Helvetica" panose="020B0604020202020204" pitchFamily="34" charset="0"/>
                  <a:cs typeface="Helvetica" panose="020B0604020202020204" pitchFamily="34" charset="0"/>
                </a:rPr>
                <a:t>.</a:t>
              </a: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64</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grpSp>
        <p:nvGrpSpPr>
          <p:cNvPr id="10" name="组合 9">
            <a:extLst>
              <a:ext uri="{FF2B5EF4-FFF2-40B4-BE49-F238E27FC236}">
                <a16:creationId xmlns:a16="http://schemas.microsoft.com/office/drawing/2014/main" id="{55799361-F6FB-4625-A3C7-FDEC22E8EF77}"/>
              </a:ext>
            </a:extLst>
          </p:cNvPr>
          <p:cNvGrpSpPr/>
          <p:nvPr/>
        </p:nvGrpSpPr>
        <p:grpSpPr>
          <a:xfrm>
            <a:off x="4522090" y="5179070"/>
            <a:ext cx="4295655" cy="989785"/>
            <a:chOff x="4651665" y="5253813"/>
            <a:chExt cx="4295655" cy="989785"/>
          </a:xfrm>
        </p:grpSpPr>
        <p:sp>
          <p:nvSpPr>
            <p:cNvPr id="30" name="矩形: 圆角 29">
              <a:extLst>
                <a:ext uri="{FF2B5EF4-FFF2-40B4-BE49-F238E27FC236}">
                  <a16:creationId xmlns:a16="http://schemas.microsoft.com/office/drawing/2014/main" id="{757F51FC-254C-431E-92FA-86DC8274563C}"/>
                </a:ext>
              </a:extLst>
            </p:cNvPr>
            <p:cNvSpPr/>
            <p:nvPr/>
          </p:nvSpPr>
          <p:spPr>
            <a:xfrm>
              <a:off x="4651665" y="5253814"/>
              <a:ext cx="4295654"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7" name="矩形 26">
              <a:extLst>
                <a:ext uri="{FF2B5EF4-FFF2-40B4-BE49-F238E27FC236}">
                  <a16:creationId xmlns:a16="http://schemas.microsoft.com/office/drawing/2014/main" id="{B4C1289D-EDC1-44D3-B02F-526036A48EA4}"/>
                </a:ext>
              </a:extLst>
            </p:cNvPr>
            <p:cNvSpPr/>
            <p:nvPr/>
          </p:nvSpPr>
          <p:spPr>
            <a:xfrm>
              <a:off x="4651665" y="5253813"/>
              <a:ext cx="4295655" cy="923330"/>
            </a:xfrm>
            <a:prstGeom prst="rect">
              <a:avLst/>
            </a:prstGeom>
          </p:spPr>
          <p:txBody>
            <a:bodyPr wrap="square">
              <a:spAutoFit/>
            </a:bodyPr>
            <a:lstStyle/>
            <a:p>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latin typeface="Helvetica" panose="020B0604020202020204" pitchFamily="34" charset="0"/>
                  <a:cs typeface="Helvetica" panose="020B0604020202020204" pitchFamily="34" charset="0"/>
                </a:rPr>
                <a:t>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438644"/>
            <a:ext cx="701749" cy="701749"/>
          </a:xfrm>
          <a:prstGeom prst="rect">
            <a:avLst/>
          </a:prstGeom>
        </p:spPr>
      </p:pic>
      <p:cxnSp>
        <p:nvCxnSpPr>
          <p:cNvPr id="40" name="直接连接符 39">
            <a:extLst>
              <a:ext uri="{FF2B5EF4-FFF2-40B4-BE49-F238E27FC236}">
                <a16:creationId xmlns:a16="http://schemas.microsoft.com/office/drawing/2014/main" id="{180FB9BC-87B9-4B62-B282-201F62565674}"/>
              </a:ext>
            </a:extLst>
          </p:cNvPr>
          <p:cNvCxnSpPr>
            <a:cxnSpLocks/>
          </p:cNvCxnSpPr>
          <p:nvPr/>
        </p:nvCxnSpPr>
        <p:spPr>
          <a:xfrm>
            <a:off x="1281680" y="1749792"/>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351F4B-6871-4182-ACFB-4BCD48C5BD58}"/>
              </a:ext>
            </a:extLst>
          </p:cNvPr>
          <p:cNvCxnSpPr>
            <a:cxnSpLocks/>
          </p:cNvCxnSpPr>
          <p:nvPr/>
        </p:nvCxnSpPr>
        <p:spPr>
          <a:xfrm>
            <a:off x="5816757" y="1523265"/>
            <a:ext cx="1222335"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 name="组合 8">
            <a:extLst>
              <a:ext uri="{FF2B5EF4-FFF2-40B4-BE49-F238E27FC236}">
                <a16:creationId xmlns:a16="http://schemas.microsoft.com/office/drawing/2014/main" id="{B10D7CEF-510F-4616-B817-7A5558392707}"/>
              </a:ext>
            </a:extLst>
          </p:cNvPr>
          <p:cNvGrpSpPr/>
          <p:nvPr/>
        </p:nvGrpSpPr>
        <p:grpSpPr>
          <a:xfrm>
            <a:off x="4522090" y="3476992"/>
            <a:ext cx="4295656" cy="1243456"/>
            <a:chOff x="4651665" y="3489806"/>
            <a:chExt cx="4295656" cy="1243456"/>
          </a:xfrm>
        </p:grpSpPr>
        <p:sp>
          <p:nvSpPr>
            <p:cNvPr id="44" name="矩形: 圆角 43">
              <a:extLst>
                <a:ext uri="{FF2B5EF4-FFF2-40B4-BE49-F238E27FC236}">
                  <a16:creationId xmlns:a16="http://schemas.microsoft.com/office/drawing/2014/main" id="{612BA0AA-CBEB-4EE3-9C6D-4591515BF345}"/>
                </a:ext>
              </a:extLst>
            </p:cNvPr>
            <p:cNvSpPr/>
            <p:nvPr/>
          </p:nvSpPr>
          <p:spPr>
            <a:xfrm>
              <a:off x="4651665" y="3489806"/>
              <a:ext cx="4295655" cy="1243456"/>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3C9E557-11A9-477F-A9B9-CDFBA5BD6D5E}"/>
                </a:ext>
              </a:extLst>
            </p:cNvPr>
            <p:cNvSpPr/>
            <p:nvPr/>
          </p:nvSpPr>
          <p:spPr>
            <a:xfrm>
              <a:off x="4651665" y="3532932"/>
              <a:ext cx="4295656"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To </a:t>
              </a:r>
              <a:r>
                <a:rPr lang="zh-CN" altLang="en-US" dirty="0">
                  <a:latin typeface="Helvetica" panose="020B0604020202020204" pitchFamily="34" charset="0"/>
                  <a:cs typeface="Helvetica" panose="020B0604020202020204" pitchFamily="34" charset="0"/>
                </a:rPr>
                <a:t>reduce the possibility of statistical 1,2 errors in small samples,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latin typeface="Helvetica" panose="020B0604020202020204" pitchFamily="34" charset="0"/>
                  <a:cs typeface="Helvetica" panose="020B0604020202020204" pitchFamily="34" charset="0"/>
                </a:rPr>
                <a:t>and the most metric combinations.</a:t>
              </a:r>
            </a:p>
          </p:txBody>
        </p:sp>
      </p:gr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47" name="组合 46">
            <a:extLst>
              <a:ext uri="{FF2B5EF4-FFF2-40B4-BE49-F238E27FC236}">
                <a16:creationId xmlns:a16="http://schemas.microsoft.com/office/drawing/2014/main" id="{DB3FAEEB-AFE2-4CA9-9914-EC3779AB9B7D}"/>
              </a:ext>
            </a:extLst>
          </p:cNvPr>
          <p:cNvGrpSpPr/>
          <p:nvPr/>
        </p:nvGrpSpPr>
        <p:grpSpPr>
          <a:xfrm>
            <a:off x="458970" y="744306"/>
            <a:ext cx="1695716" cy="461665"/>
            <a:chOff x="-3" y="4326643"/>
            <a:chExt cx="1695716" cy="461665"/>
          </a:xfrm>
        </p:grpSpPr>
        <p:sp>
          <p:nvSpPr>
            <p:cNvPr id="48" name="矩形 47">
              <a:extLst>
                <a:ext uri="{FF2B5EF4-FFF2-40B4-BE49-F238E27FC236}">
                  <a16:creationId xmlns:a16="http://schemas.microsoft.com/office/drawing/2014/main" id="{EFCBB349-A7E1-4751-A2E2-F43DAD17393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4FADC091-594E-4367-AF5A-D97597C30B44}"/>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Tree>
    <p:extLst>
      <p:ext uri="{BB962C8B-B14F-4D97-AF65-F5344CB8AC3E}">
        <p14:creationId xmlns:p14="http://schemas.microsoft.com/office/powerpoint/2010/main" val="396801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5"/>
            <a:ext cx="3471984" cy="2668193"/>
          </a:xfrm>
          <a:prstGeom prst="roundRect">
            <a:avLst>
              <a:gd name="adj" fmla="val 511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2"/>
            <a:ext cx="3488153" cy="1499186"/>
          </a:xfrm>
          <a:prstGeom prst="roundRect">
            <a:avLst>
              <a:gd name="adj" fmla="val 9494"/>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65</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1012486" y="2333985"/>
            <a:ext cx="3118716" cy="253402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Government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Land Use Aggregation</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Transfer Dummy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Bicycle Parking</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Transport Area</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Accessibility</a:t>
            </a:r>
            <a:endParaRPr lang="zh-CN" altLang="zh-CN" kern="100" dirty="0">
              <a:latin typeface="Helvetica" panose="020B0604020202020204" pitchFamily="34" charset="0"/>
              <a:ea typeface="MS Mincho" panose="02020609040205080304" pitchFamily="49" charset="-128"/>
              <a:cs typeface="Helvetica" panose="020B0604020202020204" pitchFamily="34" charset="0"/>
            </a:endParaRPr>
          </a:p>
        </p:txBody>
      </p:sp>
      <p:sp>
        <p:nvSpPr>
          <p:cNvPr id="15" name="矩形 14">
            <a:extLst>
              <a:ext uri="{FF2B5EF4-FFF2-40B4-BE49-F238E27FC236}">
                <a16:creationId xmlns:a16="http://schemas.microsoft.com/office/drawing/2014/main" id="{3B9CF038-1413-4B93-A9B5-C8B8D877D5C3}"/>
              </a:ext>
            </a:extLst>
          </p:cNvPr>
          <p:cNvSpPr/>
          <p:nvPr/>
        </p:nvSpPr>
        <p:spPr>
          <a:xfrm>
            <a:off x="1012486" y="1455713"/>
            <a:ext cx="2748135"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5198089" y="1455713"/>
            <a:ext cx="3276608"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Decreasing ridership</a:t>
            </a:r>
          </a:p>
        </p:txBody>
      </p:sp>
      <p:sp>
        <p:nvSpPr>
          <p:cNvPr id="17" name="矩形 16">
            <a:extLst>
              <a:ext uri="{FF2B5EF4-FFF2-40B4-BE49-F238E27FC236}">
                <a16:creationId xmlns:a16="http://schemas.microsoft.com/office/drawing/2014/main" id="{F8DBF451-9D25-4669-BC9C-83602D72A7B0}"/>
              </a:ext>
            </a:extLst>
          </p:cNvPr>
          <p:cNvSpPr/>
          <p:nvPr/>
        </p:nvSpPr>
        <p:spPr>
          <a:xfrm>
            <a:off x="5198089" y="2785234"/>
            <a:ext cx="311871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Bus Capacity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150000"/>
              </a:lnSpc>
              <a:buFont typeface="Wingdings" panose="05000000000000000000" pitchFamily="2" charset="2"/>
              <a:buChar char="Ø"/>
            </a:pPr>
            <a:r>
              <a:rPr lang="en-US" altLang="zh-CN" kern="100" dirty="0">
                <a:latin typeface="Helvetica" panose="020B0604020202020204" pitchFamily="34" charset="0"/>
                <a:cs typeface="Helvetica" panose="020B0604020202020204" pitchFamily="34" charset="0"/>
              </a:rPr>
              <a:t>Tenant Proportion</a:t>
            </a:r>
          </a:p>
        </p:txBody>
      </p:sp>
    </p:spTree>
    <p:extLst>
      <p:ext uri="{BB962C8B-B14F-4D97-AF65-F5344CB8AC3E}">
        <p14:creationId xmlns:p14="http://schemas.microsoft.com/office/powerpoint/2010/main" val="1465355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66</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606039"/>
            <a:ext cx="8016727" cy="4196020"/>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Increase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From the perspective of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strengthen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433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
        <p:nvSpPr>
          <p:cNvPr id="6" name="矩形 5">
            <a:extLst>
              <a:ext uri="{FF2B5EF4-FFF2-40B4-BE49-F238E27FC236}">
                <a16:creationId xmlns:a16="http://schemas.microsoft.com/office/drawing/2014/main" id="{B86F6E3D-DBF3-4C7F-B302-32E5147B3FD5}"/>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Influencing Factors on Transit Ridership at Station-to-Station Level</a:t>
            </a:r>
          </a:p>
        </p:txBody>
      </p:sp>
      <p:sp>
        <p:nvSpPr>
          <p:cNvPr id="7" name="矩形 6">
            <a:extLst>
              <a:ext uri="{FF2B5EF4-FFF2-40B4-BE49-F238E27FC236}">
                <a16:creationId xmlns:a16="http://schemas.microsoft.com/office/drawing/2014/main" id="{C529B4B3-7CFA-4127-B7BE-7C01E4339C85}"/>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F3B7AADD-B6E4-4A55-A50E-B34B87E7E086}"/>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44219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5"/>
            <a:ext cx="9144000" cy="396287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68</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774305"/>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472854"/>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the factors influencing transit ridership at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
        <p:nvSpPr>
          <p:cNvPr id="60" name="矩形 59">
            <a:extLst>
              <a:ext uri="{FF2B5EF4-FFF2-40B4-BE49-F238E27FC236}">
                <a16:creationId xmlns:a16="http://schemas.microsoft.com/office/drawing/2014/main" id="{608AF58E-B544-45D6-8F74-5B80164918FE}"/>
              </a:ext>
            </a:extLst>
          </p:cNvPr>
          <p:cNvSpPr/>
          <p:nvPr/>
        </p:nvSpPr>
        <p:spPr>
          <a:xfrm>
            <a:off x="499950" y="3384752"/>
            <a:ext cx="8044571" cy="872034"/>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variation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 of land use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catchment B</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probability</a:t>
            </a:r>
            <a:r>
              <a:rPr lang="en-US" altLang="zh-CN" kern="100" dirty="0">
                <a:latin typeface="Helvetica" panose="020B0604020202020204" pitchFamily="34" charset="0"/>
                <a:ea typeface="MS Mincho" panose="02020609040205080304" pitchFamily="49" charset="-128"/>
                <a:cs typeface="Helvetica" panose="020B0604020202020204" pitchFamily="34" charset="0"/>
              </a:rPr>
              <a:t> that passengers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boarding from station A</a:t>
            </a:r>
            <a:r>
              <a:rPr lang="en-US" altLang="zh-CN" kern="100" dirty="0">
                <a:latin typeface="Helvetica" panose="020B0604020202020204" pitchFamily="34" charset="0"/>
                <a:ea typeface="MS Mincho" panose="02020609040205080304" pitchFamily="49" charset="-128"/>
                <a:cs typeface="Helvetica" panose="020B0604020202020204" pitchFamily="34" charset="0"/>
              </a:rPr>
              <a:t> choose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 B as the destination</a:t>
            </a:r>
          </a:p>
        </p:txBody>
      </p:sp>
      <p:grpSp>
        <p:nvGrpSpPr>
          <p:cNvPr id="15" name="组合 14">
            <a:extLst>
              <a:ext uri="{FF2B5EF4-FFF2-40B4-BE49-F238E27FC236}">
                <a16:creationId xmlns:a16="http://schemas.microsoft.com/office/drawing/2014/main" id="{A2E57582-2B10-435C-966E-C1F01E039B09}"/>
              </a:ext>
            </a:extLst>
          </p:cNvPr>
          <p:cNvGrpSpPr/>
          <p:nvPr/>
        </p:nvGrpSpPr>
        <p:grpSpPr>
          <a:xfrm>
            <a:off x="698853" y="1284642"/>
            <a:ext cx="7957464" cy="1811819"/>
            <a:chOff x="698853" y="1391705"/>
            <a:chExt cx="7957464" cy="1811819"/>
          </a:xfrm>
        </p:grpSpPr>
        <p:grpSp>
          <p:nvGrpSpPr>
            <p:cNvPr id="7" name="组合 6">
              <a:extLst>
                <a:ext uri="{FF2B5EF4-FFF2-40B4-BE49-F238E27FC236}">
                  <a16:creationId xmlns:a16="http://schemas.microsoft.com/office/drawing/2014/main" id="{A7814D2B-B788-4B58-B1EA-7484D5DF8989}"/>
                </a:ext>
              </a:extLst>
            </p:cNvPr>
            <p:cNvGrpSpPr/>
            <p:nvPr/>
          </p:nvGrpSpPr>
          <p:grpSpPr>
            <a:xfrm>
              <a:off x="698853" y="1391705"/>
              <a:ext cx="7957464" cy="1811819"/>
              <a:chOff x="698853" y="1605767"/>
              <a:chExt cx="7957464" cy="1811819"/>
            </a:xfrm>
          </p:grpSpPr>
          <p:grpSp>
            <p:nvGrpSpPr>
              <p:cNvPr id="27" name="组合 26">
                <a:extLst>
                  <a:ext uri="{FF2B5EF4-FFF2-40B4-BE49-F238E27FC236}">
                    <a16:creationId xmlns:a16="http://schemas.microsoft.com/office/drawing/2014/main" id="{981E17E5-CC62-42C6-B1CD-B100D8D5B34B}"/>
                  </a:ext>
                </a:extLst>
              </p:cNvPr>
              <p:cNvGrpSpPr/>
              <p:nvPr/>
            </p:nvGrpSpPr>
            <p:grpSpPr>
              <a:xfrm>
                <a:off x="698853" y="1605767"/>
                <a:ext cx="4460692" cy="1189814"/>
                <a:chOff x="1926049" y="4701144"/>
                <a:chExt cx="4460692" cy="1189814"/>
              </a:xfrm>
            </p:grpSpPr>
            <p:sp>
              <p:nvSpPr>
                <p:cNvPr id="28" name="椭圆 27">
                  <a:extLst>
                    <a:ext uri="{FF2B5EF4-FFF2-40B4-BE49-F238E27FC236}">
                      <a16:creationId xmlns:a16="http://schemas.microsoft.com/office/drawing/2014/main" id="{7DA83A3F-0867-4DDF-81F2-325D738958D7}"/>
                    </a:ext>
                  </a:extLst>
                </p:cNvPr>
                <p:cNvSpPr/>
                <p:nvPr/>
              </p:nvSpPr>
              <p:spPr>
                <a:xfrm>
                  <a:off x="2312632"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45AAB119-89B9-492E-AFDD-778877DB858A}"/>
                    </a:ext>
                  </a:extLst>
                </p:cNvPr>
                <p:cNvSpPr/>
                <p:nvPr/>
              </p:nvSpPr>
              <p:spPr>
                <a:xfrm>
                  <a:off x="4002843" y="4763494"/>
                  <a:ext cx="1127464" cy="1127464"/>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22513FB3-ADF7-4E92-8D6D-AAD7416A06A7}"/>
                    </a:ext>
                  </a:extLst>
                </p:cNvPr>
                <p:cNvSpPr/>
                <p:nvPr/>
              </p:nvSpPr>
              <p:spPr>
                <a:xfrm>
                  <a:off x="4452151" y="5207377"/>
                  <a:ext cx="239697" cy="2396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4D85CB5B-BB37-465B-99EB-01706D82632A}"/>
                    </a:ext>
                  </a:extLst>
                </p:cNvPr>
                <p:cNvSpPr txBox="1"/>
                <p:nvPr/>
              </p:nvSpPr>
              <p:spPr>
                <a:xfrm>
                  <a:off x="5027202" y="4701144"/>
                  <a:ext cx="1359539" cy="338554"/>
                </a:xfrm>
                <a:prstGeom prst="rect">
                  <a:avLst/>
                </a:prstGeom>
                <a:noFill/>
                <a:ln>
                  <a:noFill/>
                </a:ln>
              </p:spPr>
              <p:txBody>
                <a:bodyPr wrap="none" rtlCol="0">
                  <a:spAutoFit/>
                </a:bodyPr>
                <a:lstStyle/>
                <a:p>
                  <a:r>
                    <a:rPr lang="en-US" altLang="zh-CN" sz="1600" dirty="0">
                      <a:latin typeface="Helvetica" panose="020B0604020202020204" pitchFamily="34" charset="0"/>
                      <a:cs typeface="Helvetica" panose="020B0604020202020204" pitchFamily="34" charset="0"/>
                    </a:rPr>
                    <a:t>Catchment B</a:t>
                  </a:r>
                  <a:endParaRPr lang="zh-CN" altLang="en-US" sz="1600"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C6ED08D2-DEB6-4771-9507-D96F17F5A9E2}"/>
                    </a:ext>
                  </a:extLst>
                </p:cNvPr>
                <p:cNvSpPr txBox="1"/>
                <p:nvPr/>
              </p:nvSpPr>
              <p:spPr>
                <a:xfrm>
                  <a:off x="1926049" y="4903658"/>
                  <a:ext cx="1005276"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A</a:t>
                  </a:r>
                  <a:endParaRPr lang="zh-CN" altLang="en-US" sz="1600"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3E8C07F4-0159-41B3-B352-3B5340114563}"/>
                    </a:ext>
                  </a:extLst>
                </p:cNvPr>
                <p:cNvSpPr txBox="1"/>
                <p:nvPr/>
              </p:nvSpPr>
              <p:spPr>
                <a:xfrm>
                  <a:off x="4063686" y="4897969"/>
                  <a:ext cx="1016625" cy="338554"/>
                </a:xfrm>
                <a:prstGeom prst="rect">
                  <a:avLst/>
                </a:prstGeom>
                <a:noFill/>
                <a:ln>
                  <a:noFill/>
                </a:ln>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Station B</a:t>
                  </a:r>
                  <a:endParaRPr lang="zh-CN" altLang="en-US" sz="1600" dirty="0">
                    <a:latin typeface="Helvetica" panose="020B0604020202020204" pitchFamily="34" charset="0"/>
                    <a:cs typeface="Helvetica" panose="020B0604020202020204" pitchFamily="34" charset="0"/>
                  </a:endParaRPr>
                </a:p>
              </p:txBody>
            </p:sp>
          </p:grpSp>
          <p:sp>
            <p:nvSpPr>
              <p:cNvPr id="46" name="文本框 45">
                <a:extLst>
                  <a:ext uri="{FF2B5EF4-FFF2-40B4-BE49-F238E27FC236}">
                    <a16:creationId xmlns:a16="http://schemas.microsoft.com/office/drawing/2014/main" id="{CD437F2F-33EF-4510-AE9D-6B354EC305ED}"/>
                  </a:ext>
                </a:extLst>
              </p:cNvPr>
              <p:cNvSpPr txBox="1"/>
              <p:nvPr/>
            </p:nvSpPr>
            <p:spPr>
              <a:xfrm>
                <a:off x="1544426" y="3048254"/>
                <a:ext cx="438667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Ridership</a:t>
                </a:r>
                <a:r>
                  <a:rPr lang="en-US" altLang="zh-CN" dirty="0">
                    <a:latin typeface="Helvetica" panose="020B0604020202020204" pitchFamily="34" charset="0"/>
                    <a:cs typeface="Helvetica" panose="020B0604020202020204" pitchFamily="34" charset="0"/>
                  </a:rPr>
                  <a:t> will vary in </a:t>
                </a:r>
                <a:r>
                  <a:rPr lang="en-US" altLang="zh-CN" dirty="0">
                    <a:solidFill>
                      <a:srgbClr val="FF3300"/>
                    </a:solidFill>
                    <a:latin typeface="Helvetica" panose="020B0604020202020204" pitchFamily="34" charset="0"/>
                    <a:cs typeface="Helvetica" panose="020B0604020202020204" pitchFamily="34" charset="0"/>
                  </a:rPr>
                  <a:t>both the stations</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47" name="直接连接符 46">
                <a:extLst>
                  <a:ext uri="{FF2B5EF4-FFF2-40B4-BE49-F238E27FC236}">
                    <a16:creationId xmlns:a16="http://schemas.microsoft.com/office/drawing/2014/main" id="{ED9A1484-3079-4ED1-A7F5-6069EDF46016}"/>
                  </a:ext>
                </a:extLst>
              </p:cNvPr>
              <p:cNvCxnSpPr>
                <a:cxnSpLocks/>
              </p:cNvCxnSpPr>
              <p:nvPr/>
            </p:nvCxnSpPr>
            <p:spPr>
              <a:xfrm>
                <a:off x="1216970" y="3408368"/>
                <a:ext cx="4133769"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CE2A47D-509E-4E83-B28C-62FD79684CF7}"/>
                  </a:ext>
                </a:extLst>
              </p:cNvPr>
              <p:cNvSpPr txBox="1"/>
              <p:nvPr/>
            </p:nvSpPr>
            <p:spPr>
              <a:xfrm>
                <a:off x="4269641" y="2174344"/>
                <a:ext cx="4386676"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If the </a:t>
                </a:r>
                <a:r>
                  <a:rPr lang="en-US" altLang="zh-CN" dirty="0">
                    <a:solidFill>
                      <a:srgbClr val="FF3300"/>
                    </a:solidFill>
                    <a:latin typeface="Helvetica" panose="020B0604020202020204" pitchFamily="34" charset="0"/>
                    <a:cs typeface="Helvetica" panose="020B0604020202020204" pitchFamily="34" charset="0"/>
                  </a:rPr>
                  <a:t>elements varied</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catchment B</a:t>
                </a:r>
                <a:endParaRPr lang="zh-CN" altLang="en-US" dirty="0">
                  <a:solidFill>
                    <a:srgbClr val="FF3300"/>
                  </a:solidFill>
                  <a:latin typeface="Helvetica" panose="020B0604020202020204" pitchFamily="34" charset="0"/>
                  <a:cs typeface="Helvetica" panose="020B0604020202020204" pitchFamily="34" charset="0"/>
                </a:endParaRPr>
              </a:p>
            </p:txBody>
          </p:sp>
          <p:cxnSp>
            <p:nvCxnSpPr>
              <p:cNvPr id="51" name="直接连接符 50">
                <a:extLst>
                  <a:ext uri="{FF2B5EF4-FFF2-40B4-BE49-F238E27FC236}">
                    <a16:creationId xmlns:a16="http://schemas.microsoft.com/office/drawing/2014/main" id="{1D193193-D99D-4B11-87E9-E832072D4A87}"/>
                  </a:ext>
                </a:extLst>
              </p:cNvPr>
              <p:cNvCxnSpPr>
                <a:cxnSpLocks/>
              </p:cNvCxnSpPr>
              <p:nvPr/>
            </p:nvCxnSpPr>
            <p:spPr>
              <a:xfrm>
                <a:off x="4157846" y="2543676"/>
                <a:ext cx="4288064"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E1A0D568-904B-4667-9D4A-02CE473084E7}"/>
                </a:ext>
              </a:extLst>
            </p:cNvPr>
            <p:cNvGrpSpPr/>
            <p:nvPr/>
          </p:nvGrpSpPr>
          <p:grpSpPr>
            <a:xfrm>
              <a:off x="1932887" y="1958338"/>
              <a:ext cx="387376" cy="169278"/>
              <a:chOff x="4525420" y="3632863"/>
              <a:chExt cx="387376" cy="169278"/>
            </a:xfrm>
          </p:grpSpPr>
          <p:sp>
            <p:nvSpPr>
              <p:cNvPr id="35" name="箭头: 右 34">
                <a:extLst>
                  <a:ext uri="{FF2B5EF4-FFF2-40B4-BE49-F238E27FC236}">
                    <a16:creationId xmlns:a16="http://schemas.microsoft.com/office/drawing/2014/main" id="{4E0D43A9-AF5A-4FB3-A771-BAB54413CE85}"/>
                  </a:ext>
                </a:extLst>
              </p:cNvPr>
              <p:cNvSpPr/>
              <p:nvPr/>
            </p:nvSpPr>
            <p:spPr>
              <a:xfrm rot="10800000">
                <a:off x="4525420" y="363286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7EFC88C4-56CD-4A52-AA72-9582B13D71B4}"/>
                  </a:ext>
                </a:extLst>
              </p:cNvPr>
              <p:cNvSpPr/>
              <p:nvPr/>
            </p:nvSpPr>
            <p:spPr>
              <a:xfrm>
                <a:off x="4719108" y="363286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箭头: 右 41">
              <a:extLst>
                <a:ext uri="{FF2B5EF4-FFF2-40B4-BE49-F238E27FC236}">
                  <a16:creationId xmlns:a16="http://schemas.microsoft.com/office/drawing/2014/main" id="{52B816E0-5619-4484-A860-8566A946A529}"/>
                </a:ext>
              </a:extLst>
            </p:cNvPr>
            <p:cNvSpPr/>
            <p:nvPr/>
          </p:nvSpPr>
          <p:spPr>
            <a:xfrm rot="18580214">
              <a:off x="2805774" y="263233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BA9D3917-2116-452E-B303-454BFE403175}"/>
                </a:ext>
              </a:extLst>
            </p:cNvPr>
            <p:cNvSpPr/>
            <p:nvPr/>
          </p:nvSpPr>
          <p:spPr>
            <a:xfrm rot="13796141">
              <a:off x="1502545" y="259101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79B4DEEC-36D5-44B7-B873-4DA28EBCE750}"/>
                </a:ext>
              </a:extLst>
            </p:cNvPr>
            <p:cNvSpPr/>
            <p:nvPr/>
          </p:nvSpPr>
          <p:spPr>
            <a:xfrm rot="16200000">
              <a:off x="4585373" y="176204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95145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ext uri="{D42A27DB-BD31-4B8C-83A1-F6EECF244321}">
                <p14:modId xmlns:p14="http://schemas.microsoft.com/office/powerpoint/2010/main" val="2260747506"/>
              </p:ext>
            </p:extLst>
          </p:nvPr>
        </p:nvGraphicFramePr>
        <p:xfrm>
          <a:off x="184212" y="1560491"/>
          <a:ext cx="8775574" cy="4241205"/>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Both O and D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Probability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69</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153035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Secondary  purposes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Problem 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8843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949525"/>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On the research object, the ridership between ODs should be produced by the origin station, and then transferred to the destination station. Direct model for OD transit ridership is </a:t>
            </a:r>
            <a:r>
              <a:rPr lang="en-US" altLang="zh-CN" dirty="0">
                <a:solidFill>
                  <a:srgbClr val="FF3300"/>
                </a:solidFill>
                <a:latin typeface="Helvetica" panose="020B0604020202020204" pitchFamily="34" charset="0"/>
                <a:cs typeface="Helvetica" panose="020B0604020202020204" pitchFamily="34" charset="0"/>
              </a:rPr>
              <a:t>lack of this process on estimating the transfer between OD stations</a:t>
            </a:r>
            <a:r>
              <a:rPr lang="en-US" altLang="zh-CN" dirty="0">
                <a:latin typeface="Helvetica" panose="020B0604020202020204" pitchFamily="34" charset="0"/>
                <a:cs typeface="Helvetica" panose="020B0604020202020204" pitchFamily="34" charset="0"/>
              </a:rPr>
              <a:t>.</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70</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484108"/>
            <a:ext cx="4063028" cy="2325445"/>
            <a:chOff x="4878569" y="1488318"/>
            <a:chExt cx="4063028" cy="2325445"/>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646331"/>
              <a:chOff x="481639" y="2884915"/>
              <a:chExt cx="4063028"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46811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To find an indicator to </a:t>
              </a:r>
              <a:r>
                <a:rPr lang="en-US" altLang="zh-CN" dirty="0">
                  <a:solidFill>
                    <a:srgbClr val="FF3300"/>
                  </a:solidFill>
                  <a:latin typeface="Helvetica" panose="020B0604020202020204" pitchFamily="34" charset="0"/>
                  <a:cs typeface="Helvetica" panose="020B0604020202020204" pitchFamily="34" charset="0"/>
                </a:rPr>
                <a:t>describe the passenger transfer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176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648806"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612787"/>
            <a:ext cx="4265430" cy="2534027"/>
          </a:xfrm>
          <a:prstGeom prst="rect">
            <a:avLst/>
          </a:prstGeom>
          <a:noFill/>
        </p:spPr>
        <p:txBody>
          <a:bodyPr wrap="square" rtlCol="0">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In terms of method</a:t>
            </a:r>
            <a:r>
              <a:rPr lang="en-US" altLang="zh-CN" dirty="0">
                <a:latin typeface="Helvetica" panose="020B0604020202020204" pitchFamily="34" charset="0"/>
                <a:cs typeface="Helvetica" panose="020B0604020202020204" pitchFamily="34" charset="0"/>
              </a:rPr>
              <a:t>, the issue of analyzing the transfer of ridership between station and station usually adopt the gravity model, however, the gravity model is not used for estimating the influence of indicators.</a:t>
            </a:r>
            <a:endParaRPr lang="zh-CN" altLang="en-US"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71</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518057" cy="461665"/>
            <a:chOff x="-3" y="4326643"/>
            <a:chExt cx="2518057"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32467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focus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23088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2230886"/>
            <a:ext cx="4063028" cy="3323922"/>
            <a:chOff x="4878569" y="1488318"/>
            <a:chExt cx="4063028" cy="3323922"/>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287532"/>
              <a:chOff x="481639" y="2884915"/>
              <a:chExt cx="4063028" cy="1287532"/>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287532"/>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Estimate the influencing factors on the transfer of ridership between station and station</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2926149"/>
              <a:ext cx="4063028"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260276" y="235258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5774844" y="1328935"/>
            <a:ext cx="207620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61278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7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圆角 77">
            <a:extLst>
              <a:ext uri="{FF2B5EF4-FFF2-40B4-BE49-F238E27FC236}">
                <a16:creationId xmlns:a16="http://schemas.microsoft.com/office/drawing/2014/main" id="{84EC1107-BA57-415B-B081-57DC76538EFE}"/>
              </a:ext>
            </a:extLst>
          </p:cNvPr>
          <p:cNvSpPr/>
          <p:nvPr/>
        </p:nvSpPr>
        <p:spPr>
          <a:xfrm>
            <a:off x="5807157" y="1756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54221" y="3431780"/>
            <a:ext cx="2834132" cy="510977"/>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72</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65259" y="2639906"/>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Influencing factors</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219290" y="3367540"/>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to mathematical problems</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69069" y="3506039"/>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629377" y="4391695"/>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60399" y="5347849"/>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Result and Discussion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424195" y="1947576"/>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Choice of destination</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51622" y="2639906"/>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332177" y="2639906"/>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51622" y="3165305"/>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409121" y="1947576"/>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88776" y="1805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69069" y="4391695"/>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sp>
        <p:nvSpPr>
          <p:cNvPr id="31" name="箭头: 下 30">
            <a:extLst>
              <a:ext uri="{FF2B5EF4-FFF2-40B4-BE49-F238E27FC236}">
                <a16:creationId xmlns:a16="http://schemas.microsoft.com/office/drawing/2014/main" id="{4B606C81-FFAD-4B85-90EC-C4C6B16ACBBB}"/>
              </a:ext>
            </a:extLst>
          </p:cNvPr>
          <p:cNvSpPr/>
          <p:nvPr/>
        </p:nvSpPr>
        <p:spPr>
          <a:xfrm>
            <a:off x="947874" y="1776683"/>
            <a:ext cx="1326004" cy="4191893"/>
          </a:xfrm>
          <a:prstGeom prst="downArrow">
            <a:avLst>
              <a:gd name="adj1" fmla="val 50000"/>
              <a:gd name="adj2" fmla="val 66994"/>
            </a:avLst>
          </a:prstGeom>
          <a:solidFill>
            <a:srgbClr val="FF6699">
              <a:alpha val="20000"/>
            </a:srgbClr>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63298" y="2132242"/>
            <a:ext cx="64582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622232" y="2824572"/>
            <a:ext cx="709945"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a:off x="2869529" y="3690705"/>
            <a:ext cx="299540" cy="1"/>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58110" y="4576361"/>
            <a:ext cx="610959"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94335" y="2128715"/>
            <a:ext cx="294441" cy="3527"/>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71279" y="2824572"/>
            <a:ext cx="780343" cy="0"/>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71279" y="2824572"/>
            <a:ext cx="780343" cy="525399"/>
          </a:xfrm>
          <a:prstGeom prst="line">
            <a:avLst/>
          </a:prstGeom>
          <a:ln w="19050">
            <a:solidFill>
              <a:srgbClr val="FF66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66167" y="1281299"/>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77409" y="1315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92833" y="1386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491032" y="3870063"/>
            <a:ext cx="178766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Research focus</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02274" y="390438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2600000">
            <a:off x="5917698" y="383864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37684"/>
            <a:ext cx="9144000" cy="465618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5954705" y="5563201"/>
                <a:ext cx="1791837"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𝑃</m:t>
                      </m:r>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num>
                        <m:den>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5954705" y="5563201"/>
                <a:ext cx="1791837" cy="657681"/>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04B45BB-0C14-4A9F-A07A-935B1D772341}"/>
              </a:ext>
            </a:extLst>
          </p:cNvPr>
          <p:cNvGrpSpPr/>
          <p:nvPr/>
        </p:nvGrpSpPr>
        <p:grpSpPr>
          <a:xfrm>
            <a:off x="1168214" y="1518881"/>
            <a:ext cx="6807570" cy="3493297"/>
            <a:chOff x="1375191" y="1541379"/>
            <a:chExt cx="6807570" cy="3493297"/>
          </a:xfrm>
        </p:grpSpPr>
        <p:sp>
          <p:nvSpPr>
            <p:cNvPr id="15" name="椭圆 14">
              <a:extLst>
                <a:ext uri="{FF2B5EF4-FFF2-40B4-BE49-F238E27FC236}">
                  <a16:creationId xmlns:a16="http://schemas.microsoft.com/office/drawing/2014/main" id="{67954ED7-7BAE-4507-BA8E-8FF37CFD7783}"/>
                </a:ext>
              </a:extLst>
            </p:cNvPr>
            <p:cNvSpPr/>
            <p:nvPr/>
          </p:nvSpPr>
          <p:spPr>
            <a:xfrm>
              <a:off x="2378948" y="2907222"/>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1</a:t>
              </a:r>
              <a:endParaRPr lang="zh-CN" altLang="en-US" sz="2000" dirty="0">
                <a:solidFill>
                  <a:schemeClr val="tx1"/>
                </a:solidFill>
                <a:latin typeface="Helvetica" panose="020B0604020202020204" pitchFamily="34" charset="0"/>
                <a:cs typeface="Helvetica" panose="020B0604020202020204" pitchFamily="34" charset="0"/>
              </a:endParaRPr>
            </a:p>
          </p:txBody>
        </p:sp>
        <p:sp>
          <p:nvSpPr>
            <p:cNvPr id="16" name="椭圆 15">
              <a:extLst>
                <a:ext uri="{FF2B5EF4-FFF2-40B4-BE49-F238E27FC236}">
                  <a16:creationId xmlns:a16="http://schemas.microsoft.com/office/drawing/2014/main" id="{C1B9DC17-DB3E-4880-9F7E-C4018032EA6E}"/>
                </a:ext>
              </a:extLst>
            </p:cNvPr>
            <p:cNvSpPr/>
            <p:nvPr/>
          </p:nvSpPr>
          <p:spPr>
            <a:xfrm>
              <a:off x="4590534" y="4125907"/>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413276" y="2309344"/>
              <a:ext cx="800219" cy="1248296"/>
              <a:chOff x="4191000" y="1507866"/>
              <a:chExt cx="642475" cy="1002225"/>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634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5</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213943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cxnSp>
          <p:nvCxnSpPr>
            <p:cNvPr id="23" name="直接箭头连接符 22">
              <a:extLst>
                <a:ext uri="{FF2B5EF4-FFF2-40B4-BE49-F238E27FC236}">
                  <a16:creationId xmlns:a16="http://schemas.microsoft.com/office/drawing/2014/main" id="{7CC9889D-187C-4F26-B0E9-7706AA17BF5C}"/>
                </a:ext>
              </a:extLst>
            </p:cNvPr>
            <p:cNvCxnSpPr>
              <a:cxnSpLocks/>
              <a:stCxn id="15" idx="5"/>
            </p:cNvCxnSpPr>
            <p:nvPr/>
          </p:nvCxnSpPr>
          <p:spPr>
            <a:xfrm>
              <a:off x="2783997" y="3312271"/>
              <a:ext cx="1123476"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2783997" y="2593794"/>
              <a:ext cx="1164360" cy="38292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AF814B8-F00F-46DD-A4B1-B02DFE0A184A}"/>
                </a:ext>
              </a:extLst>
            </p:cNvPr>
            <p:cNvSpPr txBox="1"/>
            <p:nvPr/>
          </p:nvSpPr>
          <p:spPr>
            <a:xfrm>
              <a:off x="1375191" y="4665344"/>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0A283FF2-6E1F-4449-B3EB-B153241AB39B}"/>
                </a:ext>
              </a:extLst>
            </p:cNvPr>
            <p:cNvSpPr txBox="1"/>
            <p:nvPr/>
          </p:nvSpPr>
          <p:spPr>
            <a:xfrm>
              <a:off x="4353059" y="4665344"/>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sp>
          <p:nvSpPr>
            <p:cNvPr id="27" name="文本框 26">
              <a:extLst>
                <a:ext uri="{FF2B5EF4-FFF2-40B4-BE49-F238E27FC236}">
                  <a16:creationId xmlns:a16="http://schemas.microsoft.com/office/drawing/2014/main" id="{3EC1CD8A-46A2-42A0-9A21-D5D0896EA868}"/>
                </a:ext>
              </a:extLst>
            </p:cNvPr>
            <p:cNvSpPr txBox="1"/>
            <p:nvPr/>
          </p:nvSpPr>
          <p:spPr>
            <a:xfrm>
              <a:off x="1449655" y="2976718"/>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FD61995A-068E-4151-8683-73D6EAB44B63}"/>
                </a:ext>
              </a:extLst>
            </p:cNvPr>
            <p:cNvSpPr txBox="1"/>
            <p:nvPr/>
          </p:nvSpPr>
          <p:spPr>
            <a:xfrm>
              <a:off x="4266021" y="3695020"/>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86704" y="1541379"/>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946243" y="2444924"/>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946243" y="4240724"/>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862906" y="20140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862906" y="3809837"/>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77121" y="4204296"/>
                  <a:ext cx="4778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77121" y="4204296"/>
                  <a:ext cx="4778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630710" y="2401024"/>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𝑜𝑡h𝑒𝑟</m:t>
                            </m:r>
                          </m:sub>
                        </m:sSub>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630710" y="2401024"/>
                  <a:ext cx="552051" cy="369332"/>
                </a:xfrm>
                <a:prstGeom prst="rect">
                  <a:avLst/>
                </a:prstGeom>
                <a:blipFill>
                  <a:blip r:embed="rId5"/>
                  <a:stretch>
                    <a:fillRect r="-32222" b="-1639"/>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0822E3D1-55BF-4F95-9293-7DB16B43AB3D}"/>
                </a:ext>
              </a:extLst>
            </p:cNvPr>
            <p:cNvSpPr/>
            <p:nvPr/>
          </p:nvSpPr>
          <p:spPr>
            <a:xfrm>
              <a:off x="4235242" y="1554680"/>
              <a:ext cx="1149777" cy="3115611"/>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37" name="直接连接符 36">
              <a:extLst>
                <a:ext uri="{FF2B5EF4-FFF2-40B4-BE49-F238E27FC236}">
                  <a16:creationId xmlns:a16="http://schemas.microsoft.com/office/drawing/2014/main" id="{109432AB-236A-4A58-8A8B-249478CF5ACC}"/>
                </a:ext>
              </a:extLst>
            </p:cNvPr>
            <p:cNvCxnSpPr/>
            <p:nvPr/>
          </p:nvCxnSpPr>
          <p:spPr>
            <a:xfrm>
              <a:off x="3484886" y="4399842"/>
              <a:ext cx="0" cy="565693"/>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A9E932E-123B-491B-B068-C8738B71D443}"/>
                  </a:ext>
                </a:extLst>
              </p:cNvPr>
              <p:cNvSpPr txBox="1"/>
              <p:nvPr/>
            </p:nvSpPr>
            <p:spPr>
              <a:xfrm>
                <a:off x="831186" y="5574551"/>
                <a:ext cx="4615144" cy="646331"/>
              </a:xfrm>
              <a:prstGeom prst="rect">
                <a:avLst/>
              </a:prstGeom>
              <a:noFill/>
              <a:ln w="19050">
                <a:solidFill>
                  <a:srgbClr val="FF6699"/>
                </a:solidFill>
                <a:prstDash val="sysDash"/>
              </a:ln>
            </p:spPr>
            <p:txBody>
              <a:bodyPr wrap="square" rtlCol="0">
                <a:spAutoFit/>
              </a:bodyPr>
              <a:lstStyle/>
              <a:p>
                <a:r>
                  <a:rPr lang="en-US" altLang="zh-CN" dirty="0">
                    <a:latin typeface="Helvetica" panose="020B0604020202020204" pitchFamily="34" charset="0"/>
                    <a:cs typeface="Helvetica" panose="020B0604020202020204" pitchFamily="34" charset="0"/>
                  </a:rPr>
                  <a:t>For the passengers boarding from </a:t>
                </a:r>
                <a:r>
                  <a:rPr lang="en-US" altLang="zh-CN" dirty="0">
                    <a:solidFill>
                      <a:srgbClr val="FF3300"/>
                    </a:solidFill>
                    <a:latin typeface="Helvetica" panose="020B0604020202020204" pitchFamily="34" charset="0"/>
                    <a:cs typeface="Helvetica" panose="020B0604020202020204" pitchFamily="34" charset="0"/>
                  </a:rPr>
                  <a:t>station 1</a:t>
                </a:r>
              </a:p>
              <a:p>
                <a:r>
                  <a:rPr lang="en-US" altLang="zh-CN" dirty="0">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probability of getting off at station </a:t>
                </a:r>
                <a14:m>
                  <m:oMath xmlns:m="http://schemas.openxmlformats.org/officeDocument/2006/math">
                    <m:r>
                      <a:rPr lang="en-US" altLang="zh-CN" b="0" i="1" smtClean="0">
                        <a:solidFill>
                          <a:srgbClr val="FF3300"/>
                        </a:solidFill>
                        <a:latin typeface="Cambria Math" panose="02040503050406030204" pitchFamily="18" charset="0"/>
                      </a:rPr>
                      <m:t>𝑘</m:t>
                    </m:r>
                  </m:oMath>
                </a14:m>
                <a:endParaRPr lang="zh-CN" altLang="en-US" dirty="0">
                  <a:latin typeface="Helvetica" panose="020B0604020202020204" pitchFamily="34" charset="0"/>
                  <a:cs typeface="Helvetica" panose="020B0604020202020204" pitchFamily="34" charset="0"/>
                </a:endParaRPr>
              </a:p>
            </p:txBody>
          </p:sp>
        </mc:Choice>
        <mc:Fallback xmlns="">
          <p:sp>
            <p:nvSpPr>
              <p:cNvPr id="4" name="文本框 3">
                <a:extLst>
                  <a:ext uri="{FF2B5EF4-FFF2-40B4-BE49-F238E27FC236}">
                    <a16:creationId xmlns:a16="http://schemas.microsoft.com/office/drawing/2014/main" id="{CA9E932E-123B-491B-B068-C8738B71D443}"/>
                  </a:ext>
                </a:extLst>
              </p:cNvPr>
              <p:cNvSpPr txBox="1">
                <a:spLocks noRot="1" noChangeAspect="1" noMove="1" noResize="1" noEditPoints="1" noAdjustHandles="1" noChangeArrowheads="1" noChangeShapeType="1" noTextEdit="1"/>
              </p:cNvSpPr>
              <p:nvPr/>
            </p:nvSpPr>
            <p:spPr>
              <a:xfrm>
                <a:off x="831186" y="5574551"/>
                <a:ext cx="4615144" cy="646331"/>
              </a:xfrm>
              <a:prstGeom prst="rect">
                <a:avLst/>
              </a:prstGeom>
              <a:blipFill>
                <a:blip r:embed="rId6"/>
                <a:stretch>
                  <a:fillRect l="-921" t="-3670" b="-11927"/>
                </a:stretch>
              </a:blipFill>
              <a:ln w="19050">
                <a:solidFill>
                  <a:srgbClr val="FF6699"/>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1098291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4"/>
            <a:ext cx="9144000" cy="34020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4967206"/>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2" name="矩形 41">
            <a:extLst>
              <a:ext uri="{FF2B5EF4-FFF2-40B4-BE49-F238E27FC236}">
                <a16:creationId xmlns:a16="http://schemas.microsoft.com/office/drawing/2014/main" id="{2D4EF59A-697A-4EAA-B3A8-52CA86E9B7C8}"/>
              </a:ext>
            </a:extLst>
          </p:cNvPr>
          <p:cNvSpPr/>
          <p:nvPr/>
        </p:nvSpPr>
        <p:spPr>
          <a:xfrm>
            <a:off x="1192961" y="5367877"/>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4893771"/>
            <a:ext cx="2587516" cy="369332"/>
          </a:xfrm>
          <a:prstGeom prst="rect">
            <a:avLst/>
          </a:prstGeom>
        </p:spPr>
        <p:txBody>
          <a:bodyPr wrap="square">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p:txBody>
      </p:sp>
      <p:grpSp>
        <p:nvGrpSpPr>
          <p:cNvPr id="3" name="组合 2">
            <a:extLst>
              <a:ext uri="{FF2B5EF4-FFF2-40B4-BE49-F238E27FC236}">
                <a16:creationId xmlns:a16="http://schemas.microsoft.com/office/drawing/2014/main" id="{C3C85709-6812-4F69-B062-B6F72EFC1073}"/>
              </a:ext>
            </a:extLst>
          </p:cNvPr>
          <p:cNvGrpSpPr/>
          <p:nvPr/>
        </p:nvGrpSpPr>
        <p:grpSpPr>
          <a:xfrm>
            <a:off x="1054101" y="1701946"/>
            <a:ext cx="6708572" cy="1826023"/>
            <a:chOff x="1054101" y="1725969"/>
            <a:chExt cx="6708572" cy="1826023"/>
          </a:xfrm>
        </p:grpSpPr>
        <p:sp>
          <p:nvSpPr>
            <p:cNvPr id="38" name="文本框 37">
              <a:extLst>
                <a:ext uri="{FF2B5EF4-FFF2-40B4-BE49-F238E27FC236}">
                  <a16:creationId xmlns:a16="http://schemas.microsoft.com/office/drawing/2014/main" id="{0866C56A-8D50-40E6-80A1-A63F21E18B33}"/>
                </a:ext>
              </a:extLst>
            </p:cNvPr>
            <p:cNvSpPr txBox="1"/>
            <p:nvPr/>
          </p:nvSpPr>
          <p:spPr>
            <a:xfrm>
              <a:off x="1192961" y="1725970"/>
              <a:ext cx="2704587" cy="17030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1725970"/>
              <a:ext cx="2717411" cy="45653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6" name="矩形 45">
              <a:extLst>
                <a:ext uri="{FF2B5EF4-FFF2-40B4-BE49-F238E27FC236}">
                  <a16:creationId xmlns:a16="http://schemas.microsoft.com/office/drawing/2014/main" id="{CC5138ED-5D90-40E2-9F02-2DC84E3333D2}"/>
                </a:ext>
              </a:extLst>
            </p:cNvPr>
            <p:cNvSpPr/>
            <p:nvPr/>
          </p:nvSpPr>
          <p:spPr>
            <a:xfrm>
              <a:off x="1054101" y="1725969"/>
              <a:ext cx="6708572" cy="1826023"/>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sp>
        <p:nvSpPr>
          <p:cNvPr id="48" name="矩形 47">
            <a:extLst>
              <a:ext uri="{FF2B5EF4-FFF2-40B4-BE49-F238E27FC236}">
                <a16:creationId xmlns:a16="http://schemas.microsoft.com/office/drawing/2014/main" id="{9A8B6796-563B-4DCD-8185-3EA0C25B5C61}"/>
              </a:ext>
            </a:extLst>
          </p:cNvPr>
          <p:cNvSpPr/>
          <p:nvPr/>
        </p:nvSpPr>
        <p:spPr>
          <a:xfrm>
            <a:off x="1054101" y="4782355"/>
            <a:ext cx="6708572" cy="1108366"/>
          </a:xfrm>
          <a:prstGeom prst="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4899" cy="461665"/>
            <a:chOff x="-3" y="4326643"/>
            <a:chExt cx="3394899"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20151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Independent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14804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14686"/>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Tree>
    <p:extLst>
      <p:ext uri="{BB962C8B-B14F-4D97-AF65-F5344CB8AC3E}">
        <p14:creationId xmlns:p14="http://schemas.microsoft.com/office/powerpoint/2010/main" val="2222715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1"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1771639"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Conversion</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620761"/>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5" name="箭头: 右 24">
            <a:extLst>
              <a:ext uri="{FF2B5EF4-FFF2-40B4-BE49-F238E27FC236}">
                <a16:creationId xmlns:a16="http://schemas.microsoft.com/office/drawing/2014/main" id="{9BE39177-784F-4406-92BF-3E6CBC18B10F}"/>
              </a:ext>
            </a:extLst>
          </p:cNvPr>
          <p:cNvSpPr/>
          <p:nvPr/>
        </p:nvSpPr>
        <p:spPr>
          <a:xfrm>
            <a:off x="3563232" y="208658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90FC4F1-4DB8-4E52-9F20-F5F8E04EC005}"/>
              </a:ext>
            </a:extLst>
          </p:cNvPr>
          <p:cNvSpPr/>
          <p:nvPr/>
        </p:nvSpPr>
        <p:spPr>
          <a:xfrm>
            <a:off x="3753747" y="1421943"/>
            <a:ext cx="2938625"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discrete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p:sp>
        <p:nvSpPr>
          <p:cNvPr id="41" name="箭头: 右 40">
            <a:extLst>
              <a:ext uri="{FF2B5EF4-FFF2-40B4-BE49-F238E27FC236}">
                <a16:creationId xmlns:a16="http://schemas.microsoft.com/office/drawing/2014/main" id="{A27DD466-9132-4B4D-AC57-412AFC17EAD6}"/>
              </a:ext>
            </a:extLst>
          </p:cNvPr>
          <p:cNvSpPr/>
          <p:nvPr/>
        </p:nvSpPr>
        <p:spPr>
          <a:xfrm rot="5400000">
            <a:off x="5248009" y="534792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2165935"/>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2165935"/>
                <a:ext cx="5167226" cy="415498"/>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699419"/>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621225"/>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699419"/>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4061905"/>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3083643"/>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investigated station</a:t>
            </a:r>
          </a:p>
        </p:txBody>
      </p:sp>
    </p:spTree>
    <p:extLst>
      <p:ext uri="{BB962C8B-B14F-4D97-AF65-F5344CB8AC3E}">
        <p14:creationId xmlns:p14="http://schemas.microsoft.com/office/powerpoint/2010/main" val="2728009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76</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ext uri="{D42A27DB-BD31-4B8C-83A1-F6EECF244321}">
                <p14:modId xmlns:p14="http://schemas.microsoft.com/office/powerpoint/2010/main" val="4107884480"/>
              </p:ext>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360646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ext uri="{D42A27DB-BD31-4B8C-83A1-F6EECF244321}">
                <p14:modId xmlns:p14="http://schemas.microsoft.com/office/powerpoint/2010/main" val="3802595347"/>
              </p:ext>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77</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9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78</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299752024"/>
              </p:ext>
            </p:extLst>
          </p:nvPr>
        </p:nvGraphicFramePr>
        <p:xfrm>
          <a:off x="0" y="4189104"/>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699999968"/>
              </p:ext>
            </p:extLst>
          </p:nvPr>
        </p:nvGraphicFramePr>
        <p:xfrm>
          <a:off x="2518353" y="4184269"/>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a:extLst>
              <a:ext uri="{FF2B5EF4-FFF2-40B4-BE49-F238E27FC236}">
                <a16:creationId xmlns:a16="http://schemas.microsoft.com/office/drawing/2014/main" id="{BA17BD2C-77E6-4069-9971-0B454A7ACCDF}"/>
              </a:ext>
            </a:extLst>
          </p:cNvPr>
          <p:cNvGraphicFramePr>
            <a:graphicFrameLocks/>
          </p:cNvGraphicFramePr>
          <p:nvPr>
            <p:extLst>
              <p:ext uri="{D42A27DB-BD31-4B8C-83A1-F6EECF244321}">
                <p14:modId xmlns:p14="http://schemas.microsoft.com/office/powerpoint/2010/main" val="2929472579"/>
              </p:ext>
            </p:extLst>
          </p:nvPr>
        </p:nvGraphicFramePr>
        <p:xfrm>
          <a:off x="5036706" y="4187236"/>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586866"/>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93947424"/>
              </p:ext>
            </p:extLst>
          </p:nvPr>
        </p:nvGraphicFramePr>
        <p:xfrm>
          <a:off x="0" y="1159119"/>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06099623"/>
              </p:ext>
            </p:extLst>
          </p:nvPr>
        </p:nvGraphicFramePr>
        <p:xfrm>
          <a:off x="2518353" y="1159119"/>
          <a:ext cx="252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3010944105"/>
              </p:ext>
            </p:extLst>
          </p:nvPr>
        </p:nvGraphicFramePr>
        <p:xfrm>
          <a:off x="5036705" y="1161537"/>
          <a:ext cx="2520000" cy="2160000"/>
        </p:xfrm>
        <a:graphic>
          <a:graphicData uri="http://schemas.openxmlformats.org/drawingml/2006/chart">
            <c:chart xmlns:c="http://schemas.openxmlformats.org/drawingml/2006/chart" xmlns:r="http://schemas.openxmlformats.org/officeDocument/2006/relationships" r:id="rId8"/>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68077"/>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873957"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5902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89159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851515"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76" name="组合 75">
            <a:extLst>
              <a:ext uri="{FF2B5EF4-FFF2-40B4-BE49-F238E27FC236}">
                <a16:creationId xmlns:a16="http://schemas.microsoft.com/office/drawing/2014/main" id="{0BE5B5E5-8EBC-4906-9F60-5D44E276C645}"/>
              </a:ext>
            </a:extLst>
          </p:cNvPr>
          <p:cNvGrpSpPr/>
          <p:nvPr/>
        </p:nvGrpSpPr>
        <p:grpSpPr>
          <a:xfrm>
            <a:off x="945469" y="3402645"/>
            <a:ext cx="6256918" cy="683158"/>
            <a:chOff x="1115151" y="3402645"/>
            <a:chExt cx="6256918" cy="683158"/>
          </a:xfrm>
        </p:grpSpPr>
        <p:sp>
          <p:nvSpPr>
            <p:cNvPr id="68" name="矩形: 圆角 67">
              <a:extLst>
                <a:ext uri="{FF2B5EF4-FFF2-40B4-BE49-F238E27FC236}">
                  <a16:creationId xmlns:a16="http://schemas.microsoft.com/office/drawing/2014/main" id="{E83C1A07-4649-4705-95E5-0B970966630B}"/>
                </a:ext>
              </a:extLst>
            </p:cNvPr>
            <p:cNvSpPr/>
            <p:nvPr/>
          </p:nvSpPr>
          <p:spPr>
            <a:xfrm>
              <a:off x="1115151" y="3402645"/>
              <a:ext cx="6256918" cy="683158"/>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11AC9865-027D-4064-804E-48E64665223C}"/>
                </a:ext>
              </a:extLst>
            </p:cNvPr>
            <p:cNvSpPr txBox="1"/>
            <p:nvPr/>
          </p:nvSpPr>
          <p:spPr>
            <a:xfrm>
              <a:off x="1825358" y="3456436"/>
              <a:ext cx="5506636"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increase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1825358" y="3711211"/>
              <a:ext cx="5546711" cy="307777"/>
            </a:xfrm>
            <a:prstGeom prst="rect">
              <a:avLst/>
            </a:prstGeom>
            <a:noFill/>
          </p:spPr>
          <p:txBody>
            <a:bodyPr wrap="none" rtlCol="0">
              <a:spAutoFit/>
            </a:bodyPr>
            <a:lstStyle/>
            <a:p>
              <a:r>
                <a:rPr lang="en-US" altLang="zh-CN" sz="1400" dirty="0">
                  <a:latin typeface="Helvetica" panose="020B0604020202020204" pitchFamily="34" charset="0"/>
                  <a:cs typeface="Helvetica" panose="020B0604020202020204" pitchFamily="34" charset="0"/>
                </a:rPr>
                <a:t>Odd ratio, decrease in probability of choosing the destination station</a:t>
              </a:r>
              <a:endParaRPr lang="zh-CN" altLang="en-US" sz="14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1327038" y="3566172"/>
              <a:ext cx="324967"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1327038" y="3819773"/>
              <a:ext cx="324967"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146854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79</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686123"/>
            <a:ext cx="4293703" cy="1287532"/>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transfer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888180" y="1082477"/>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1744973"/>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transfer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193603"/>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2509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805472"/>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4368595"/>
            <a:ext cx="701749" cy="701749"/>
          </a:xfrm>
          <a:prstGeom prst="rect">
            <a:avLst/>
          </a:prstGeom>
        </p:spPr>
      </p:pic>
      <p:cxnSp>
        <p:nvCxnSpPr>
          <p:cNvPr id="45" name="直接连接符 44">
            <a:extLst>
              <a:ext uri="{FF2B5EF4-FFF2-40B4-BE49-F238E27FC236}">
                <a16:creationId xmlns:a16="http://schemas.microsoft.com/office/drawing/2014/main" id="{B7BCE5A3-805F-42D7-A893-744ECCB2075D}"/>
              </a:ext>
            </a:extLst>
          </p:cNvPr>
          <p:cNvCxnSpPr>
            <a:cxnSpLocks/>
          </p:cNvCxnSpPr>
          <p:nvPr/>
        </p:nvCxnSpPr>
        <p:spPr>
          <a:xfrm>
            <a:off x="1669908"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07B854E-4050-4B42-891E-D592E25D21D0}"/>
              </a:ext>
            </a:extLst>
          </p:cNvPr>
          <p:cNvCxnSpPr>
            <a:cxnSpLocks/>
          </p:cNvCxnSpPr>
          <p:nvPr/>
        </p:nvCxnSpPr>
        <p:spPr>
          <a:xfrm>
            <a:off x="6007257" y="1523265"/>
            <a:ext cx="1222335"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301D8097-56BE-418B-82BD-335F8EC88F96}"/>
              </a:ext>
            </a:extLst>
          </p:cNvPr>
          <p:cNvSpPr/>
          <p:nvPr/>
        </p:nvSpPr>
        <p:spPr>
          <a:xfrm>
            <a:off x="4522090" y="3302620"/>
            <a:ext cx="4295655" cy="2923807"/>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probability of passenger destination selection, also taking into account the influence of inter-station impedance.</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13240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1</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solidFill>
                  <a:schemeClr val="bg1"/>
                </a:solidFill>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2</a:t>
              </a:r>
              <a:endParaRPr lang="zh-CN" altLang="en-US" sz="1600" b="1" i="1"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6</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776265"/>
            <a:ext cx="8144095" cy="3780522"/>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has no tend to raise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2687571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1187713"/>
            <a:ext cx="8144095" cy="544251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to pay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than land use,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Combined with the achievement from chapter 4, a complete forecasting model for rail transit ridership is possible to be established.</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chapter 4 and chapter 5</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27884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
        <p:nvSpPr>
          <p:cNvPr id="7" name="矩形 6">
            <a:extLst>
              <a:ext uri="{FF2B5EF4-FFF2-40B4-BE49-F238E27FC236}">
                <a16:creationId xmlns:a16="http://schemas.microsoft.com/office/drawing/2014/main" id="{2C16D77A-1036-4085-97C9-00E96572141B}"/>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A37815E-8DCF-457D-B6DC-35BBABCE5208}"/>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D10536-244D-4822-8AF1-C04CC428D59C}"/>
              </a:ext>
            </a:extLst>
          </p:cNvPr>
          <p:cNvSpPr/>
          <p:nvPr/>
        </p:nvSpPr>
        <p:spPr>
          <a:xfrm>
            <a:off x="0" y="3409194"/>
            <a:ext cx="9144000" cy="742511"/>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842153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passengers’ attributes. Centering with this problem,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2907738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434080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3200131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86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transfer of ridership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3638467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40343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87</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71611" y="1637704"/>
            <a:ext cx="3790294" cy="2315233"/>
            <a:chOff x="964442" y="2773025"/>
            <a:chExt cx="3790294" cy="2315233"/>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964442" y="2773025"/>
              <a:ext cx="3790294" cy="2315233"/>
              <a:chOff x="348346" y="2740668"/>
              <a:chExt cx="3790294" cy="2315233"/>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3031275" y="3959716"/>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348346" y="4628152"/>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0"/>
              </p:cNvCxnSpPr>
              <p:nvPr/>
            </p:nvCxnSpPr>
            <p:spPr>
              <a:xfrm flipH="1">
                <a:off x="595996" y="3434771"/>
                <a:ext cx="1532709" cy="1193381"/>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184409">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261273" y="4083020"/>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221391" y="4568176"/>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729629" y="4473724"/>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Achievement from </a:t>
            </a:r>
            <a:r>
              <a:rPr lang="en-US" altLang="zh-CN" sz="2000" dirty="0">
                <a:solidFill>
                  <a:srgbClr val="FF0000"/>
                </a:solidFill>
                <a:latin typeface="Helvetica" panose="020B0604020202020204" pitchFamily="34" charset="0"/>
                <a:cs typeface="Helvetica" panose="020B0604020202020204" pitchFamily="34" charset="0"/>
              </a:rPr>
              <a:t>Chapter 2</a:t>
            </a: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93124"/>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Combination with the achievements</a:t>
            </a:r>
          </a:p>
        </p:txBody>
      </p:sp>
      <p:grpSp>
        <p:nvGrpSpPr>
          <p:cNvPr id="35" name="组合 34">
            <a:extLst>
              <a:ext uri="{FF2B5EF4-FFF2-40B4-BE49-F238E27FC236}">
                <a16:creationId xmlns:a16="http://schemas.microsoft.com/office/drawing/2014/main" id="{8E84290C-848F-447F-AAD4-CC48B4D2C902}"/>
              </a:ext>
            </a:extLst>
          </p:cNvPr>
          <p:cNvGrpSpPr/>
          <p:nvPr/>
        </p:nvGrpSpPr>
        <p:grpSpPr>
          <a:xfrm>
            <a:off x="5626095" y="1084499"/>
            <a:ext cx="2877755" cy="3362044"/>
            <a:chOff x="5620658" y="2211496"/>
            <a:chExt cx="2877755" cy="3362044"/>
          </a:xfrm>
        </p:grpSpPr>
        <p:sp>
          <p:nvSpPr>
            <p:cNvPr id="36" name="矩形: 圆角 35">
              <a:extLst>
                <a:ext uri="{FF2B5EF4-FFF2-40B4-BE49-F238E27FC236}">
                  <a16:creationId xmlns:a16="http://schemas.microsoft.com/office/drawing/2014/main" id="{824D0F06-57A7-4457-A59C-9A598CFBE86F}"/>
                </a:ext>
              </a:extLst>
            </p:cNvPr>
            <p:cNvSpPr/>
            <p:nvPr/>
          </p:nvSpPr>
          <p:spPr>
            <a:xfrm>
              <a:off x="6430635" y="3315918"/>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箭头: 右 36">
              <a:extLst>
                <a:ext uri="{FF2B5EF4-FFF2-40B4-BE49-F238E27FC236}">
                  <a16:creationId xmlns:a16="http://schemas.microsoft.com/office/drawing/2014/main" id="{10C15181-4067-447E-8B20-37F366B114F6}"/>
                </a:ext>
              </a:extLst>
            </p:cNvPr>
            <p:cNvSpPr/>
            <p:nvPr/>
          </p:nvSpPr>
          <p:spPr>
            <a:xfrm rot="5400000">
              <a:off x="6898567" y="2955520"/>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620658" y="4145885"/>
              <a:ext cx="2877755" cy="1052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C275BA55-6734-4CD5-9A38-8F103294EEDF}"/>
                </a:ext>
              </a:extLst>
            </p:cNvPr>
            <p:cNvSpPr/>
            <p:nvPr/>
          </p:nvSpPr>
          <p:spPr>
            <a:xfrm rot="5400000">
              <a:off x="6898567" y="3796926"/>
              <a:ext cx="321941" cy="269839"/>
            </a:xfrm>
            <a:prstGeom prst="rightArrow">
              <a:avLst>
                <a:gd name="adj1" fmla="val 4294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999086" y="2211496"/>
              <a:ext cx="2120900" cy="632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(e.g. A/B/C)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773781" y="2877512"/>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768547" y="5204208"/>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49" name="箭头: 右 48">
            <a:extLst>
              <a:ext uri="{FF2B5EF4-FFF2-40B4-BE49-F238E27FC236}">
                <a16:creationId xmlns:a16="http://schemas.microsoft.com/office/drawing/2014/main" id="{AA3B3867-4450-4BF1-A71B-AACBA88E1E6B}"/>
              </a:ext>
            </a:extLst>
          </p:cNvPr>
          <p:cNvSpPr/>
          <p:nvPr/>
        </p:nvSpPr>
        <p:spPr>
          <a:xfrm rot="10800000">
            <a:off x="5199595" y="41772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CB51B1-5AA1-40FE-845F-3CD79D186D05}"/>
              </a:ext>
            </a:extLst>
          </p:cNvPr>
          <p:cNvSpPr txBox="1"/>
          <p:nvPr/>
        </p:nvSpPr>
        <p:spPr>
          <a:xfrm>
            <a:off x="1517989" y="4083774"/>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catchment area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3750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88</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89</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AD54862-D16F-4FDC-A9AE-61D7361A4F2E}"/>
              </a:ext>
            </a:extLst>
          </p:cNvPr>
          <p:cNvSpPr/>
          <p:nvPr/>
        </p:nvSpPr>
        <p:spPr>
          <a:xfrm>
            <a:off x="0" y="3129236"/>
            <a:ext cx="9144000" cy="1481175"/>
          </a:xfrm>
          <a:prstGeom prst="rect">
            <a:avLst/>
          </a:prstGeom>
        </p:spPr>
        <p:txBody>
          <a:bodyPr wrap="square">
            <a:spAutoFit/>
          </a:bodyPr>
          <a:lstStyle/>
          <a:p>
            <a:pPr algn="ctr">
              <a:lnSpc>
                <a:spcPct val="150000"/>
              </a:lnSpc>
            </a:pPr>
            <a:r>
              <a:rPr lang="en-US" altLang="zh-CN" sz="32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
        <p:nvSpPr>
          <p:cNvPr id="7" name="矩形 6">
            <a:extLst>
              <a:ext uri="{FF2B5EF4-FFF2-40B4-BE49-F238E27FC236}">
                <a16:creationId xmlns:a16="http://schemas.microsoft.com/office/drawing/2014/main" id="{9F14FAAA-6D56-48CF-896F-123B477AAA32}"/>
              </a:ext>
            </a:extLst>
          </p:cNvPr>
          <p:cNvSpPr/>
          <p:nvPr/>
        </p:nvSpPr>
        <p:spPr>
          <a:xfrm>
            <a:off x="0" y="297634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DF67060-7DE6-4F49-9469-ECCDBF2D9737}"/>
              </a:ext>
            </a:extLst>
          </p:cNvPr>
          <p:cNvSpPr/>
          <p:nvPr/>
        </p:nvSpPr>
        <p:spPr>
          <a:xfrm>
            <a:off x="0" y="4676550"/>
            <a:ext cx="9144000" cy="86757"/>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85756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90</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92</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93</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94</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95</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083830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2"/>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515121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2"/>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3916170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516920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28203</TotalTime>
  <Words>18307</Words>
  <Application>Microsoft Office PowerPoint</Application>
  <PresentationFormat>全屏显示(4:3)</PresentationFormat>
  <Paragraphs>4112</Paragraphs>
  <Slides>146</Slides>
  <Notes>114</Notes>
  <HiddenSlides>58</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146</vt:i4>
      </vt:variant>
    </vt:vector>
  </HeadingPairs>
  <TitlesOfParts>
    <vt:vector size="157" baseType="lpstr">
      <vt:lpstr>等线</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1099</cp:revision>
  <cp:lastPrinted>2018-12-03T06:11:06Z</cp:lastPrinted>
  <dcterms:created xsi:type="dcterms:W3CDTF">2018-05-22T05:50:04Z</dcterms:created>
  <dcterms:modified xsi:type="dcterms:W3CDTF">2018-12-07T07:37:42Z</dcterms:modified>
</cp:coreProperties>
</file>